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22"/>
  </p:notesMasterIdLst>
  <p:sldIdLst>
    <p:sldId id="256" r:id="rId2"/>
    <p:sldId id="257" r:id="rId3"/>
    <p:sldId id="271" r:id="rId4"/>
    <p:sldId id="270" r:id="rId5"/>
    <p:sldId id="274" r:id="rId6"/>
    <p:sldId id="275" r:id="rId7"/>
    <p:sldId id="287" r:id="rId8"/>
    <p:sldId id="286" r:id="rId9"/>
    <p:sldId id="276" r:id="rId10"/>
    <p:sldId id="277" r:id="rId11"/>
    <p:sldId id="278" r:id="rId12"/>
    <p:sldId id="283" r:id="rId13"/>
    <p:sldId id="269" r:id="rId14"/>
    <p:sldId id="259" r:id="rId15"/>
    <p:sldId id="260" r:id="rId16"/>
    <p:sldId id="261" r:id="rId17"/>
    <p:sldId id="262" r:id="rId18"/>
    <p:sldId id="265" r:id="rId19"/>
    <p:sldId id="284" r:id="rId20"/>
    <p:sldId id="267" r:id="rId21"/>
  </p:sldIdLst>
  <p:sldSz cx="12192000" cy="6858000"/>
  <p:notesSz cx="6797675" cy="985678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lvia Tummolo - silvia.tummolo@studio.unibo.it" initials="ST-s" lastIdx="1" clrIdx="0">
    <p:extLst>
      <p:ext uri="{19B8F6BF-5375-455C-9EA6-DF929625EA0E}">
        <p15:presenceInfo xmlns:p15="http://schemas.microsoft.com/office/powerpoint/2012/main" userId="Silvia Tummolo - silvia.tummolo@studio.unibo.i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302" autoAdjust="0"/>
  </p:normalViewPr>
  <p:slideViewPr>
    <p:cSldViewPr snapToGrid="0">
      <p:cViewPr varScale="1">
        <p:scale>
          <a:sx n="65" d="100"/>
          <a:sy n="65" d="100"/>
        </p:scale>
        <p:origin x="724" y="4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4551"/>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4551"/>
          </a:xfrm>
          <a:prstGeom prst="rect">
            <a:avLst/>
          </a:prstGeom>
        </p:spPr>
        <p:txBody>
          <a:bodyPr vert="horz" lIns="91440" tIns="45720" rIns="91440" bIns="45720" rtlCol="0"/>
          <a:lstStyle>
            <a:lvl1pPr algn="r">
              <a:defRPr sz="1200"/>
            </a:lvl1pPr>
          </a:lstStyle>
          <a:p>
            <a:fld id="{967697DE-280E-47A7-B359-DB1B0CBDDFF8}" type="datetimeFigureOut">
              <a:rPr lang="it-IT" smtClean="0"/>
              <a:t>13/12/2021</a:t>
            </a:fld>
            <a:endParaRPr lang="it-IT"/>
          </a:p>
        </p:txBody>
      </p:sp>
      <p:sp>
        <p:nvSpPr>
          <p:cNvPr id="4" name="Segnaposto immagine diapositiva 3"/>
          <p:cNvSpPr>
            <a:spLocks noGrp="1" noRot="1" noChangeAspect="1"/>
          </p:cNvSpPr>
          <p:nvPr>
            <p:ph type="sldImg" idx="2"/>
          </p:nvPr>
        </p:nvSpPr>
        <p:spPr>
          <a:xfrm>
            <a:off x="441325" y="1231900"/>
            <a:ext cx="5915025" cy="33274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43579"/>
            <a:ext cx="5438140" cy="388111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362238"/>
            <a:ext cx="2945659" cy="49455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362238"/>
            <a:ext cx="2945659" cy="494550"/>
          </a:xfrm>
          <a:prstGeom prst="rect">
            <a:avLst/>
          </a:prstGeom>
        </p:spPr>
        <p:txBody>
          <a:bodyPr vert="horz" lIns="91440" tIns="45720" rIns="91440" bIns="45720" rtlCol="0" anchor="b"/>
          <a:lstStyle>
            <a:lvl1pPr algn="r">
              <a:defRPr sz="1200"/>
            </a:lvl1pPr>
          </a:lstStyle>
          <a:p>
            <a:fld id="{1594531C-80C8-4B51-A921-7850FFB6DD2E}" type="slidenum">
              <a:rPr lang="it-IT" smtClean="0"/>
              <a:t>‹N›</a:t>
            </a:fld>
            <a:endParaRPr lang="it-IT"/>
          </a:p>
        </p:txBody>
      </p:sp>
    </p:spTree>
    <p:extLst>
      <p:ext uri="{BB962C8B-B14F-4D97-AF65-F5344CB8AC3E}">
        <p14:creationId xmlns:p14="http://schemas.microsoft.com/office/powerpoint/2010/main" val="3273760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1594531C-80C8-4B51-A921-7850FFB6DD2E}" type="slidenum">
              <a:rPr lang="it-IT" smtClean="0"/>
              <a:t>17</a:t>
            </a:fld>
            <a:endParaRPr lang="it-IT"/>
          </a:p>
        </p:txBody>
      </p:sp>
    </p:spTree>
    <p:extLst>
      <p:ext uri="{BB962C8B-B14F-4D97-AF65-F5344CB8AC3E}">
        <p14:creationId xmlns:p14="http://schemas.microsoft.com/office/powerpoint/2010/main" val="2330621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12/13/2021</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‹N›</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1292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12/13/2021</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708966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12/13/2021</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766952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12/13/2021</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26612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12/13/2021</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742429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12/13/2021</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126644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12/13/2021</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63745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12/13/2021</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4142331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12/13/2021</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918284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12/13/2021</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515971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12/13/2021</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432575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12/13/2021</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‹N›</a:t>
            </a:fld>
            <a:endParaRPr lang="en-US"/>
          </a:p>
        </p:txBody>
      </p:sp>
    </p:spTree>
    <p:extLst>
      <p:ext uri="{BB962C8B-B14F-4D97-AF65-F5344CB8AC3E}">
        <p14:creationId xmlns:p14="http://schemas.microsoft.com/office/powerpoint/2010/main" val="4062712862"/>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16" r:id="rId6"/>
    <p:sldLayoutId id="2147483712" r:id="rId7"/>
    <p:sldLayoutId id="2147483713" r:id="rId8"/>
    <p:sldLayoutId id="2147483714" r:id="rId9"/>
    <p:sldLayoutId id="2147483715" r:id="rId10"/>
    <p:sldLayoutId id="21474837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www.regione.marche.it/Entra-in-Regione/Soggetto-Aggregatore-SUAM"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regione.marche.suam@emarche.it" TargetMode="External"/><Relationship Id="rId2" Type="http://schemas.openxmlformats.org/officeDocument/2006/relationships/hyperlink" Target="mailto:funzione.soggettoaggregatore@regione.marche.it" TargetMode="External"/><Relationship Id="rId1" Type="http://schemas.openxmlformats.org/officeDocument/2006/relationships/slideLayout" Target="../slideLayouts/slideLayout7.xml"/><Relationship Id="rId4" Type="http://schemas.openxmlformats.org/officeDocument/2006/relationships/hyperlink" Target="mailto:assistenza.appalti@sinp.ne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55666830-9A19-4E01-8505-D6C7F9AC56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DC9A38E-7F2D-43BF-AE0A-B35582351FF8}"/>
              </a:ext>
            </a:extLst>
          </p:cNvPr>
          <p:cNvPicPr>
            <a:picLocks noChangeAspect="1"/>
          </p:cNvPicPr>
          <p:nvPr/>
        </p:nvPicPr>
        <p:blipFill rotWithShape="1">
          <a:blip r:embed="rId2"/>
          <a:srcRect r="21337" b="-1"/>
          <a:stretch/>
        </p:blipFill>
        <p:spPr>
          <a:xfrm>
            <a:off x="4110127" y="10"/>
            <a:ext cx="8081873" cy="6857990"/>
          </a:xfrm>
          <a:custGeom>
            <a:avLst/>
            <a:gdLst/>
            <a:ahLst/>
            <a:cxnLst/>
            <a:rect l="l" t="t" r="r" b="b"/>
            <a:pathLst>
              <a:path w="8081873" h="6858000">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p:spPr>
      </p:pic>
      <p:sp useBgFill="1">
        <p:nvSpPr>
          <p:cNvPr id="26" name="Freeform: Shape 25">
            <a:extLst>
              <a:ext uri="{FF2B5EF4-FFF2-40B4-BE49-F238E27FC236}">
                <a16:creationId xmlns:a16="http://schemas.microsoft.com/office/drawing/2014/main" id="{AE9FC877-7FB6-4D22-9988-35420644E20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8" name="Freeform: Shape 27">
            <a:extLst>
              <a:ext uri="{FF2B5EF4-FFF2-40B4-BE49-F238E27FC236}">
                <a16:creationId xmlns:a16="http://schemas.microsoft.com/office/drawing/2014/main" id="{E41809D1-F12E-46BB-B804-5F209D325E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DDF4E70B-5C09-42E0-B599-374CB5C7507B}"/>
              </a:ext>
            </a:extLst>
          </p:cNvPr>
          <p:cNvSpPr>
            <a:spLocks noGrp="1"/>
          </p:cNvSpPr>
          <p:nvPr>
            <p:ph type="ctrTitle"/>
          </p:nvPr>
        </p:nvSpPr>
        <p:spPr>
          <a:xfrm>
            <a:off x="477981" y="1122363"/>
            <a:ext cx="4023360" cy="1131765"/>
          </a:xfrm>
        </p:spPr>
        <p:txBody>
          <a:bodyPr anchor="b">
            <a:normAutofit fontScale="90000"/>
          </a:bodyPr>
          <a:lstStyle/>
          <a:p>
            <a:pPr lvl="0" algn="ctr">
              <a:lnSpc>
                <a:spcPct val="110000"/>
              </a:lnSpc>
              <a:spcBef>
                <a:spcPts val="1000"/>
              </a:spcBef>
            </a:pPr>
            <a:r>
              <a:rPr lang="it-IT" sz="3700" dirty="0">
                <a:latin typeface="Times New Roman" panose="02020603050405020304" pitchFamily="18" charset="0"/>
                <a:cs typeface="Times New Roman" panose="02020603050405020304" pitchFamily="18" charset="0"/>
              </a:rPr>
              <a:t/>
            </a:r>
            <a:br>
              <a:rPr lang="it-IT" sz="3700" dirty="0">
                <a:latin typeface="Times New Roman" panose="02020603050405020304" pitchFamily="18" charset="0"/>
                <a:cs typeface="Times New Roman" panose="02020603050405020304" pitchFamily="18" charset="0"/>
              </a:rPr>
            </a:br>
            <a:r>
              <a:rPr lang="it-IT" sz="3700" dirty="0">
                <a:latin typeface="Times New Roman" panose="02020603050405020304" pitchFamily="18" charset="0"/>
                <a:cs typeface="Times New Roman" panose="02020603050405020304" pitchFamily="18" charset="0"/>
              </a:rPr>
              <a:t/>
            </a:r>
            <a:br>
              <a:rPr lang="it-IT" sz="3700" dirty="0">
                <a:latin typeface="Times New Roman" panose="02020603050405020304" pitchFamily="18" charset="0"/>
                <a:cs typeface="Times New Roman" panose="02020603050405020304" pitchFamily="18" charset="0"/>
              </a:rPr>
            </a:br>
            <a:r>
              <a:rPr lang="it-IT" sz="3700" dirty="0">
                <a:latin typeface="Times New Roman" panose="02020603050405020304" pitchFamily="18" charset="0"/>
                <a:cs typeface="Times New Roman" panose="02020603050405020304" pitchFamily="18" charset="0"/>
              </a:rPr>
              <a:t/>
            </a:r>
            <a:br>
              <a:rPr lang="it-IT" sz="3700" dirty="0">
                <a:latin typeface="Times New Roman" panose="02020603050405020304" pitchFamily="18" charset="0"/>
                <a:cs typeface="Times New Roman" panose="02020603050405020304" pitchFamily="18" charset="0"/>
              </a:rPr>
            </a:br>
            <a:r>
              <a:rPr lang="it-IT" sz="3700" dirty="0">
                <a:latin typeface="Times New Roman" panose="02020603050405020304" pitchFamily="18" charset="0"/>
                <a:cs typeface="Times New Roman" panose="02020603050405020304" pitchFamily="18" charset="0"/>
              </a:rPr>
              <a:t/>
            </a:r>
            <a:br>
              <a:rPr lang="it-IT" sz="3700" dirty="0">
                <a:latin typeface="Times New Roman" panose="02020603050405020304" pitchFamily="18" charset="0"/>
                <a:cs typeface="Times New Roman" panose="02020603050405020304" pitchFamily="18" charset="0"/>
              </a:rPr>
            </a:br>
            <a:r>
              <a:rPr lang="it-IT" sz="3700" dirty="0">
                <a:latin typeface="Times New Roman" panose="02020603050405020304" pitchFamily="18" charset="0"/>
                <a:cs typeface="Times New Roman" panose="02020603050405020304" pitchFamily="18" charset="0"/>
              </a:rPr>
              <a:t/>
            </a:r>
            <a:br>
              <a:rPr lang="it-IT" sz="3700" dirty="0">
                <a:latin typeface="Times New Roman" panose="02020603050405020304" pitchFamily="18" charset="0"/>
                <a:cs typeface="Times New Roman" panose="02020603050405020304" pitchFamily="18" charset="0"/>
              </a:rPr>
            </a:br>
            <a:r>
              <a:rPr lang="it-IT" sz="3700" dirty="0">
                <a:latin typeface="Times New Roman" panose="02020603050405020304" pitchFamily="18" charset="0"/>
                <a:cs typeface="Times New Roman" panose="02020603050405020304" pitchFamily="18" charset="0"/>
              </a:rPr>
              <a:t/>
            </a:r>
            <a:br>
              <a:rPr lang="it-IT" sz="3700" dirty="0">
                <a:latin typeface="Times New Roman" panose="02020603050405020304" pitchFamily="18" charset="0"/>
                <a:cs typeface="Times New Roman" panose="02020603050405020304" pitchFamily="18" charset="0"/>
              </a:rPr>
            </a:br>
            <a:endParaRPr lang="it-IT" sz="3700" dirty="0">
              <a:latin typeface="Times New Roman" panose="02020603050405020304" pitchFamily="18" charset="0"/>
              <a:cs typeface="Times New Roman" panose="02020603050405020304" pitchFamily="18" charset="0"/>
            </a:endParaRPr>
          </a:p>
        </p:txBody>
      </p:sp>
      <p:sp>
        <p:nvSpPr>
          <p:cNvPr id="3" name="Sottotitolo 2">
            <a:extLst>
              <a:ext uri="{FF2B5EF4-FFF2-40B4-BE49-F238E27FC236}">
                <a16:creationId xmlns:a16="http://schemas.microsoft.com/office/drawing/2014/main" id="{444039B6-3583-4C61-9688-12B8D9AF09A9}"/>
              </a:ext>
            </a:extLst>
          </p:cNvPr>
          <p:cNvSpPr>
            <a:spLocks noGrp="1"/>
          </p:cNvSpPr>
          <p:nvPr>
            <p:ph type="subTitle" idx="1"/>
          </p:nvPr>
        </p:nvSpPr>
        <p:spPr>
          <a:xfrm>
            <a:off x="387927" y="4676872"/>
            <a:ext cx="3722200" cy="1978780"/>
          </a:xfrm>
        </p:spPr>
        <p:txBody>
          <a:bodyPr>
            <a:noAutofit/>
          </a:bodyPr>
          <a:lstStyle/>
          <a:p>
            <a:pPr algn="ctr"/>
            <a:r>
              <a:rPr lang="it-IT" sz="1400" dirty="0">
                <a:latin typeface="Times New Roman" panose="02020603050405020304" pitchFamily="18" charset="0"/>
                <a:cs typeface="Times New Roman" panose="02020603050405020304" pitchFamily="18" charset="0"/>
              </a:rPr>
              <a:t>GARA EUROPEA A PROCEDURA APERTA PER L’AFFIDAMENTO DEL SERVIZIO DI TRASPORTO SCOLASTICO PER I COMUNI DELLA REGIONE MARCHE</a:t>
            </a:r>
          </a:p>
          <a:p>
            <a:pPr algn="ctr"/>
            <a:r>
              <a:rPr lang="it-IT" sz="1400" dirty="0">
                <a:latin typeface="Times New Roman" panose="02020603050405020304" pitchFamily="18" charset="0"/>
                <a:cs typeface="Times New Roman" panose="02020603050405020304" pitchFamily="18" charset="0"/>
              </a:rPr>
              <a:t>N. GARA SIMOG 7640126 </a:t>
            </a:r>
          </a:p>
        </p:txBody>
      </p:sp>
      <p:sp>
        <p:nvSpPr>
          <p:cNvPr id="30" name="Rectangle 29">
            <a:extLst>
              <a:ext uri="{FF2B5EF4-FFF2-40B4-BE49-F238E27FC236}">
                <a16:creationId xmlns:a16="http://schemas.microsoft.com/office/drawing/2014/main" id="{AF2F604E-43BE-4DC3-B983-E071523364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31">
            <a:extLst>
              <a:ext uri="{FF2B5EF4-FFF2-40B4-BE49-F238E27FC236}">
                <a16:creationId xmlns:a16="http://schemas.microsoft.com/office/drawing/2014/main" id="{08C9B587-E65E-4B52-B37C-ABEBB6E879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Titolo 1">
            <a:extLst>
              <a:ext uri="{FF2B5EF4-FFF2-40B4-BE49-F238E27FC236}">
                <a16:creationId xmlns:a16="http://schemas.microsoft.com/office/drawing/2014/main" id="{6754E6C0-27E7-41AF-887A-DD85D1057319}"/>
              </a:ext>
            </a:extLst>
          </p:cNvPr>
          <p:cNvSpPr txBox="1">
            <a:spLocks/>
          </p:cNvSpPr>
          <p:nvPr/>
        </p:nvSpPr>
        <p:spPr>
          <a:xfrm>
            <a:off x="477981" y="883653"/>
            <a:ext cx="4023360" cy="1656684"/>
          </a:xfrm>
          <a:prstGeom prst="rect">
            <a:avLst/>
          </a:prstGeom>
        </p:spPr>
        <p:txBody>
          <a:bodyPr vert="horz" lIns="91440" tIns="45720" rIns="91440" bIns="45720" rtlCol="0" anchor="b">
            <a:normAutofit fontScale="92500" lnSpcReduction="20000"/>
          </a:bodyPr>
          <a:lstStyle>
            <a:lvl1pPr algn="l" defTabSz="914400" rtl="0" eaLnBrk="1" latinLnBrk="0" hangingPunct="1">
              <a:lnSpc>
                <a:spcPct val="90000"/>
              </a:lnSpc>
              <a:spcBef>
                <a:spcPct val="0"/>
              </a:spcBef>
              <a:buNone/>
              <a:defRPr sz="8000" kern="1200">
                <a:solidFill>
                  <a:schemeClr val="tx1"/>
                </a:solidFill>
                <a:latin typeface="+mj-lt"/>
                <a:ea typeface="+mj-ea"/>
                <a:cs typeface="+mj-cs"/>
              </a:defRPr>
            </a:lvl1pPr>
          </a:lstStyle>
          <a:p>
            <a:pPr algn="ctr"/>
            <a:endParaRPr lang="it-IT" sz="2400" dirty="0">
              <a:latin typeface="Times New Roman" panose="02020603050405020304" pitchFamily="18" charset="0"/>
              <a:cs typeface="Times New Roman" panose="02020603050405020304" pitchFamily="18" charset="0"/>
            </a:endParaRPr>
          </a:p>
          <a:p>
            <a:pPr algn="ctr"/>
            <a:endParaRPr lang="it-IT" sz="2400" dirty="0">
              <a:latin typeface="Times New Roman" panose="02020603050405020304" pitchFamily="18" charset="0"/>
              <a:cs typeface="Times New Roman" panose="02020603050405020304" pitchFamily="18" charset="0"/>
            </a:endParaRPr>
          </a:p>
          <a:p>
            <a:pPr algn="ctr"/>
            <a:endParaRPr lang="it-IT" sz="2400" dirty="0">
              <a:latin typeface="Times New Roman" panose="02020603050405020304" pitchFamily="18" charset="0"/>
              <a:cs typeface="Times New Roman" panose="02020603050405020304" pitchFamily="18" charset="0"/>
            </a:endParaRPr>
          </a:p>
          <a:p>
            <a:pPr algn="ctr">
              <a:spcAft>
                <a:spcPts val="600"/>
              </a:spcAft>
            </a:pPr>
            <a:r>
              <a:rPr lang="it-IT" sz="2400" dirty="0">
                <a:latin typeface="Times New Roman" panose="02020603050405020304" pitchFamily="18" charset="0"/>
                <a:cs typeface="Times New Roman" panose="02020603050405020304" pitchFamily="18" charset="0"/>
              </a:rPr>
              <a:t>SUAM - SOGGETTO AGGREGATORE DELLA REGIONE MARCHE</a:t>
            </a:r>
          </a:p>
        </p:txBody>
      </p:sp>
      <p:sp>
        <p:nvSpPr>
          <p:cNvPr id="11" name="Rettangolo 10">
            <a:extLst>
              <a:ext uri="{FF2B5EF4-FFF2-40B4-BE49-F238E27FC236}">
                <a16:creationId xmlns:a16="http://schemas.microsoft.com/office/drawing/2014/main" id="{24F76C76-B35A-44BF-AD29-6B2C7DB5D534}"/>
              </a:ext>
            </a:extLst>
          </p:cNvPr>
          <p:cNvSpPr/>
          <p:nvPr/>
        </p:nvSpPr>
        <p:spPr>
          <a:xfrm>
            <a:off x="795402" y="2796859"/>
            <a:ext cx="3304566" cy="1015663"/>
          </a:xfrm>
          <a:prstGeom prst="rect">
            <a:avLst/>
          </a:prstGeom>
        </p:spPr>
        <p:txBody>
          <a:bodyPr wrap="square">
            <a:spAutoFit/>
          </a:bodyPr>
          <a:lstStyle/>
          <a:p>
            <a:pPr algn="ctr"/>
            <a:endParaRPr lang="it-IT" sz="2000" dirty="0">
              <a:latin typeface="Times New Roman" panose="02020603050405020304" pitchFamily="18" charset="0"/>
              <a:cs typeface="Times New Roman" panose="02020603050405020304" pitchFamily="18" charset="0"/>
            </a:endParaRPr>
          </a:p>
          <a:p>
            <a:pPr algn="ctr"/>
            <a:r>
              <a:rPr lang="it-IT" sz="2000" dirty="0">
                <a:latin typeface="Times New Roman" panose="02020603050405020304" pitchFamily="18" charset="0"/>
                <a:cs typeface="Times New Roman" panose="02020603050405020304" pitchFamily="18" charset="0"/>
              </a:rPr>
              <a:t>GUIDA ALLA CONVENZIONE</a:t>
            </a:r>
          </a:p>
        </p:txBody>
      </p:sp>
      <p:pic>
        <p:nvPicPr>
          <p:cNvPr id="6" name="Immagine 5">
            <a:extLst>
              <a:ext uri="{FF2B5EF4-FFF2-40B4-BE49-F238E27FC236}">
                <a16:creationId xmlns:a16="http://schemas.microsoft.com/office/drawing/2014/main" id="{3AABEAD4-3137-4A43-B362-7AC88FECEDD6}"/>
              </a:ext>
            </a:extLst>
          </p:cNvPr>
          <p:cNvPicPr>
            <a:picLocks noChangeAspect="1"/>
          </p:cNvPicPr>
          <p:nvPr/>
        </p:nvPicPr>
        <p:blipFill>
          <a:blip r:embed="rId3"/>
          <a:stretch>
            <a:fillRect/>
          </a:stretch>
        </p:blipFill>
        <p:spPr>
          <a:xfrm>
            <a:off x="2172093" y="1071987"/>
            <a:ext cx="475529" cy="524301"/>
          </a:xfrm>
          <a:prstGeom prst="rect">
            <a:avLst/>
          </a:prstGeom>
        </p:spPr>
      </p:pic>
    </p:spTree>
    <p:extLst>
      <p:ext uri="{BB962C8B-B14F-4D97-AF65-F5344CB8AC3E}">
        <p14:creationId xmlns:p14="http://schemas.microsoft.com/office/powerpoint/2010/main" val="954096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D3429A1-E32B-42C3-889D-E17A9D6577AE}"/>
              </a:ext>
            </a:extLst>
          </p:cNvPr>
          <p:cNvSpPr/>
          <p:nvPr/>
        </p:nvSpPr>
        <p:spPr>
          <a:xfrm>
            <a:off x="471947" y="339214"/>
            <a:ext cx="11488995" cy="6186309"/>
          </a:xfrm>
          <a:prstGeom prst="rect">
            <a:avLst/>
          </a:prstGeom>
        </p:spPr>
        <p:txBody>
          <a:bodyPr wrap="square">
            <a:spAutoFit/>
          </a:bodyPr>
          <a:lstStyle/>
          <a:p>
            <a:pPr lvl="0" algn="ctr"/>
            <a:r>
              <a:rPr lang="it-IT" b="1" u="sng" dirty="0">
                <a:solidFill>
                  <a:srgbClr val="000000"/>
                </a:solidFill>
                <a:latin typeface="Times New Roman" panose="02020603050405020304" pitchFamily="18" charset="0"/>
                <a:cs typeface="Times New Roman" panose="02020603050405020304" pitchFamily="18" charset="0"/>
              </a:rPr>
              <a:t>IL SERVIZIO DI TRASPORTO PRESSO STRUTTURE DISTACCATE PER FINI SCOLASTICI</a:t>
            </a:r>
            <a:endParaRPr lang="it-IT" b="1" dirty="0">
              <a:solidFill>
                <a:srgbClr val="000000"/>
              </a:solidFill>
              <a:latin typeface="Times New Roman" panose="02020603050405020304" pitchFamily="18" charset="0"/>
              <a:cs typeface="Times New Roman" panose="02020603050405020304" pitchFamily="18" charset="0"/>
            </a:endParaRPr>
          </a:p>
          <a:p>
            <a:pPr lvl="0" algn="just"/>
            <a:endParaRPr lang="it-IT" b="1" dirty="0">
              <a:solidFill>
                <a:srgbClr val="000000"/>
              </a:solidFill>
              <a:latin typeface="Times New Roman" panose="02020603050405020304" pitchFamily="18" charset="0"/>
              <a:cs typeface="Times New Roman" panose="02020603050405020304" pitchFamily="18" charset="0"/>
            </a:endParaRPr>
          </a:p>
          <a:p>
            <a:pPr lvl="0" algn="just"/>
            <a:r>
              <a:rPr lang="it-IT" dirty="0">
                <a:solidFill>
                  <a:srgbClr val="000000"/>
                </a:solidFill>
                <a:latin typeface="Times New Roman" panose="02020603050405020304" pitchFamily="18" charset="0"/>
                <a:cs typeface="Times New Roman" panose="02020603050405020304" pitchFamily="18" charset="0"/>
              </a:rPr>
              <a:t>Consiste nel trasportare gli alunni durante l’orario scolastico, dalle strutture scolastiche frequentate sino al plesso distaccato (es: impianti sportivi; piscine; mensa; </a:t>
            </a:r>
            <a:r>
              <a:rPr lang="it-IT" dirty="0" err="1">
                <a:solidFill>
                  <a:srgbClr val="000000"/>
                </a:solidFill>
                <a:latin typeface="Times New Roman" panose="02020603050405020304" pitchFamily="18" charset="0"/>
                <a:cs typeface="Times New Roman" panose="02020603050405020304" pitchFamily="18" charset="0"/>
              </a:rPr>
              <a:t>ecc</a:t>
            </a:r>
            <a:r>
              <a:rPr lang="it-IT" dirty="0">
                <a:solidFill>
                  <a:srgbClr val="000000"/>
                </a:solidFill>
                <a:latin typeface="Times New Roman" panose="02020603050405020304" pitchFamily="18" charset="0"/>
                <a:cs typeface="Times New Roman" panose="02020603050405020304" pitchFamily="18" charset="0"/>
              </a:rPr>
              <a:t>…) per il numero di giorni stabiliti.</a:t>
            </a:r>
          </a:p>
          <a:p>
            <a:pPr lvl="0" algn="just"/>
            <a:r>
              <a:rPr lang="it-IT" dirty="0">
                <a:solidFill>
                  <a:srgbClr val="000000"/>
                </a:solidFill>
                <a:latin typeface="Times New Roman" panose="02020603050405020304" pitchFamily="18" charset="0"/>
                <a:cs typeface="Times New Roman" panose="02020603050405020304" pitchFamily="18" charset="0"/>
              </a:rPr>
              <a:t>Al fine di far rispettare l’orario di inizio dell’attività da svolgere nel plesso distaccato, il mezzo dovrà essere in disponibilità almeno un quarto d’ora prima rispetto all’orario di partenza dalla struttura scolastica e dovrà permanere nei pressi della stessa in modo da essere immediatamente disponibile al rientro</a:t>
            </a:r>
          </a:p>
          <a:p>
            <a:pPr lvl="0"/>
            <a:endParaRPr lang="it-IT" b="1" dirty="0">
              <a:solidFill>
                <a:srgbClr val="000000"/>
              </a:solidFill>
              <a:latin typeface="Times New Roman" panose="02020603050405020304" pitchFamily="18" charset="0"/>
              <a:cs typeface="Times New Roman" panose="02020603050405020304" pitchFamily="18" charset="0"/>
            </a:endParaRPr>
          </a:p>
          <a:p>
            <a:pPr lvl="0" algn="just"/>
            <a:r>
              <a:rPr lang="it-IT" dirty="0">
                <a:solidFill>
                  <a:srgbClr val="000000"/>
                </a:solidFill>
                <a:latin typeface="Times New Roman" panose="02020603050405020304" pitchFamily="18" charset="0"/>
                <a:cs typeface="Times New Roman" panose="02020603050405020304" pitchFamily="18" charset="0"/>
              </a:rPr>
              <a:t>Il servizio verrà eseguito con scuolabus messi a disposizione dal Fornitore ad eccezione del caso in cui il Comune abbia scuolabus di proprietà sul/i quale/i verrà costituito il diritto di comodato a favore del Fornitore.</a:t>
            </a:r>
          </a:p>
          <a:p>
            <a:pPr lvl="0" algn="just"/>
            <a:endParaRPr lang="it-IT" dirty="0">
              <a:solidFill>
                <a:srgbClr val="000000"/>
              </a:solidFill>
              <a:latin typeface="Times New Roman" panose="02020603050405020304" pitchFamily="18" charset="0"/>
              <a:cs typeface="Times New Roman" panose="02020603050405020304" pitchFamily="18" charset="0"/>
            </a:endParaRPr>
          </a:p>
          <a:p>
            <a:pPr lvl="0" algn="just"/>
            <a:r>
              <a:rPr lang="it-IT" b="1" dirty="0">
                <a:solidFill>
                  <a:srgbClr val="000000"/>
                </a:solidFill>
                <a:latin typeface="Times New Roman" panose="02020603050405020304" pitchFamily="18" charset="0"/>
                <a:cs typeface="Times New Roman" panose="02020603050405020304" pitchFamily="18" charset="0"/>
              </a:rPr>
              <a:t>Modalità di remunerazione: </a:t>
            </a:r>
            <a:r>
              <a:rPr lang="it-IT" dirty="0">
                <a:solidFill>
                  <a:srgbClr val="000000"/>
                </a:solidFill>
                <a:latin typeface="Times New Roman" panose="02020603050405020304" pitchFamily="18" charset="0"/>
                <a:cs typeface="Times New Roman" panose="02020603050405020304" pitchFamily="18" charset="0"/>
              </a:rPr>
              <a:t>per detto servizio il Comune corrisponderà il prezzo al Km offerto in sede di gara dal Fornitore.</a:t>
            </a:r>
          </a:p>
          <a:p>
            <a:pPr lvl="0"/>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5338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D3429A1-E32B-42C3-889D-E17A9D6577AE}"/>
              </a:ext>
            </a:extLst>
          </p:cNvPr>
          <p:cNvSpPr/>
          <p:nvPr/>
        </p:nvSpPr>
        <p:spPr>
          <a:xfrm>
            <a:off x="301618" y="394692"/>
            <a:ext cx="11488995" cy="7417415"/>
          </a:xfrm>
          <a:prstGeom prst="rect">
            <a:avLst/>
          </a:prstGeom>
        </p:spPr>
        <p:txBody>
          <a:bodyPr wrap="square">
            <a:spAutoFit/>
          </a:bodyPr>
          <a:lstStyle/>
          <a:p>
            <a:pPr lvl="0" algn="ctr"/>
            <a:r>
              <a:rPr lang="it-IT" b="1" u="sng" dirty="0">
                <a:latin typeface="Times New Roman" panose="02020603050405020304" pitchFamily="18" charset="0"/>
                <a:cs typeface="Times New Roman" panose="02020603050405020304" pitchFamily="18" charset="0"/>
              </a:rPr>
              <a:t>IL SERVIZIO DISPONIBILITÀ VEICOLI PER ATTIVITÀ CURRICULARI E USCITE DIDATTICHE</a:t>
            </a:r>
          </a:p>
          <a:p>
            <a:pPr lvl="0" algn="ctr"/>
            <a:endParaRPr lang="it-IT" b="1" dirty="0">
              <a:solidFill>
                <a:srgbClr val="000000"/>
              </a:solidFill>
              <a:latin typeface="Times New Roman" panose="02020603050405020304" pitchFamily="18" charset="0"/>
              <a:cs typeface="Times New Roman" panose="02020603050405020304" pitchFamily="18" charset="0"/>
            </a:endParaRPr>
          </a:p>
          <a:p>
            <a:pPr lvl="0" algn="just"/>
            <a:r>
              <a:rPr lang="it-IT" sz="1400" dirty="0">
                <a:latin typeface="Times New Roman" panose="02020603050405020304" pitchFamily="18" charset="0"/>
                <a:cs typeface="Times New Roman" panose="02020603050405020304" pitchFamily="18" charset="0"/>
              </a:rPr>
              <a:t>Consiste nella messa a disposizione di veicoli e di conducenti, per un budget orario definito da ciascun Comune aderente, per attività curriculari e uscite didattiche, programmate all’inizio di ogni anno scolastico e distribuite nell’intero corso del medesimo anno, fuori dall’orario di effettuazione degli altri servizi di trasporto summenzionati.</a:t>
            </a:r>
          </a:p>
          <a:p>
            <a:pPr lvl="0" algn="just"/>
            <a:endParaRPr lang="it-IT" sz="1400" dirty="0">
              <a:latin typeface="Times New Roman" panose="02020603050405020304" pitchFamily="18" charset="0"/>
              <a:cs typeface="Times New Roman" panose="02020603050405020304" pitchFamily="18" charset="0"/>
            </a:endParaRPr>
          </a:p>
          <a:p>
            <a:pPr lvl="0" algn="just"/>
            <a:r>
              <a:rPr lang="it-IT" sz="1400" b="1" dirty="0">
                <a:latin typeface="Times New Roman" panose="02020603050405020304" pitchFamily="18" charset="0"/>
                <a:cs typeface="Times New Roman" panose="02020603050405020304" pitchFamily="18" charset="0"/>
              </a:rPr>
              <a:t>Modalità di remunerazione: </a:t>
            </a:r>
            <a:r>
              <a:rPr lang="it-IT" sz="1400" dirty="0">
                <a:latin typeface="Times New Roman" panose="02020603050405020304" pitchFamily="18" charset="0"/>
                <a:cs typeface="Times New Roman" panose="02020603050405020304" pitchFamily="18" charset="0"/>
              </a:rPr>
              <a:t>per detto servizio il Comune corrisponderà il prezzo al Km del servizio di trasporto casa-scuola-casa.</a:t>
            </a:r>
          </a:p>
          <a:p>
            <a:pPr lvl="0" algn="just"/>
            <a:endParaRPr lang="it-IT" sz="2000" dirty="0">
              <a:latin typeface="Times New Roman" panose="02020603050405020304" pitchFamily="18" charset="0"/>
              <a:cs typeface="Times New Roman" panose="02020603050405020304" pitchFamily="18" charset="0"/>
            </a:endParaRPr>
          </a:p>
          <a:p>
            <a:pPr lvl="0" algn="just"/>
            <a:r>
              <a:rPr lang="it-IT" sz="1400" dirty="0">
                <a:latin typeface="Times New Roman" panose="02020603050405020304" pitchFamily="18" charset="0"/>
                <a:cs typeface="Times New Roman" panose="02020603050405020304" pitchFamily="18" charset="0"/>
              </a:rPr>
              <a:t>Rientra in tale tipologia di servizio anche il trasporto prestato oltre il calendario scolastico, vale a dire oltre i 205 giorni dell’anno scolastico per esigenze del Comune, quali ad esempio:</a:t>
            </a:r>
          </a:p>
          <a:p>
            <a:pPr lvl="0" algn="just"/>
            <a:r>
              <a:rPr lang="it-IT" sz="1400" dirty="0">
                <a:latin typeface="Times New Roman" panose="02020603050405020304" pitchFamily="18" charset="0"/>
                <a:cs typeface="Times New Roman" panose="02020603050405020304" pitchFamily="18" charset="0"/>
              </a:rPr>
              <a:t>a) </a:t>
            </a:r>
            <a:r>
              <a:rPr lang="it-IT" sz="1400" b="1" dirty="0">
                <a:latin typeface="Times New Roman" panose="02020603050405020304" pitchFamily="18" charset="0"/>
                <a:cs typeface="Times New Roman" panose="02020603050405020304" pitchFamily="18" charset="0"/>
              </a:rPr>
              <a:t>il trasporto giornaliero per campi estivi</a:t>
            </a:r>
            <a:r>
              <a:rPr lang="it-IT" sz="1400" dirty="0">
                <a:latin typeface="Times New Roman" panose="02020603050405020304" pitchFamily="18" charset="0"/>
                <a:cs typeface="Times New Roman" panose="02020603050405020304" pitchFamily="18" charset="0"/>
              </a:rPr>
              <a:t>, secondo specifici tragitti indicati dai Comuni (indirizzo di partenza/arrivo/fermate intermedie/tipo e numero di utenti),</a:t>
            </a:r>
          </a:p>
          <a:p>
            <a:pPr lvl="0" algn="just"/>
            <a:r>
              <a:rPr lang="it-IT" sz="1400" dirty="0">
                <a:latin typeface="Times New Roman" panose="02020603050405020304" pitchFamily="18" charset="0"/>
                <a:cs typeface="Times New Roman" panose="02020603050405020304" pitchFamily="18" charset="0"/>
              </a:rPr>
              <a:t>b) </a:t>
            </a:r>
            <a:r>
              <a:rPr lang="it-IT" sz="1400" b="1" dirty="0">
                <a:latin typeface="Times New Roman" panose="02020603050405020304" pitchFamily="18" charset="0"/>
                <a:cs typeface="Times New Roman" panose="02020603050405020304" pitchFamily="18" charset="0"/>
              </a:rPr>
              <a:t>il trasporto, sempre nei mesi estivi, per attività ludico ricreative a carattere non continuativo </a:t>
            </a:r>
            <a:r>
              <a:rPr lang="it-IT" sz="1400" dirty="0">
                <a:latin typeface="Times New Roman" panose="02020603050405020304" pitchFamily="18" charset="0"/>
                <a:cs typeface="Times New Roman" panose="02020603050405020304" pitchFamily="18" charset="0"/>
              </a:rPr>
              <a:t>(es. trasporti per località balneari o di montagna).</a:t>
            </a:r>
          </a:p>
          <a:p>
            <a:pPr lvl="0" algn="just"/>
            <a:r>
              <a:rPr lang="it-IT" sz="1400" dirty="0">
                <a:latin typeface="Times New Roman" panose="02020603050405020304" pitchFamily="18" charset="0"/>
                <a:cs typeface="Times New Roman" panose="02020603050405020304" pitchFamily="18" charset="0"/>
              </a:rPr>
              <a:t>Nel caso sub a) i Comuni pagheranno l’importo al Km del servizio di </a:t>
            </a:r>
            <a:r>
              <a:rPr lang="it-IT" sz="1400" dirty="0">
                <a:solidFill>
                  <a:srgbClr val="000000"/>
                </a:solidFill>
                <a:latin typeface="Times New Roman" panose="02020603050405020304" pitchFamily="18" charset="0"/>
                <a:cs typeface="Times New Roman" panose="02020603050405020304" pitchFamily="18" charset="0"/>
              </a:rPr>
              <a:t>trasporto casa-scuola-casa </a:t>
            </a:r>
            <a:r>
              <a:rPr lang="it-IT" sz="1400" dirty="0">
                <a:latin typeface="Times New Roman" panose="02020603050405020304" pitchFamily="18" charset="0"/>
                <a:cs typeface="Times New Roman" panose="02020603050405020304" pitchFamily="18" charset="0"/>
              </a:rPr>
              <a:t>oltre al costo orario di € 15,20. Frazioni di un’ora superiori a 30 minuti saranno ricondotte all’ora superiore; frazioni di un’ora inferiori a 30 minuti saranno ricondotte alla mezz’ora. Il tempo minimo di percorrenza riconosciuto a servizio sarà di 1 ora. Nei Km e nel tempo impiegato non vengono computati i tragitti dalla rimessa del mezzo adibito al trasporto, fino al luogo di partenza e di ritorno.</a:t>
            </a:r>
          </a:p>
          <a:p>
            <a:pPr lvl="0" algn="just"/>
            <a:r>
              <a:rPr lang="it-IT" sz="1400" dirty="0">
                <a:latin typeface="Times New Roman" panose="02020603050405020304" pitchFamily="18" charset="0"/>
                <a:cs typeface="Times New Roman" panose="02020603050405020304" pitchFamily="18" charset="0"/>
              </a:rPr>
              <a:t>Nel caso sub b) dello stesso comma, i Comuni pagheranno:</a:t>
            </a:r>
          </a:p>
          <a:p>
            <a:pPr lvl="0" algn="ctr"/>
            <a:endParaRPr lang="it-IT" sz="1200" dirty="0">
              <a:latin typeface="Times New Roman" panose="02020603050405020304" pitchFamily="18" charset="0"/>
              <a:cs typeface="Times New Roman" panose="02020603050405020304" pitchFamily="18" charset="0"/>
            </a:endParaRPr>
          </a:p>
          <a:p>
            <a:pPr lvl="0" algn="just"/>
            <a:endParaRPr lang="it-IT" dirty="0">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a:p>
            <a:pPr lvl="0"/>
            <a:endParaRPr lang="it-IT" b="1" dirty="0">
              <a:solidFill>
                <a:srgbClr val="000000"/>
              </a:solidFill>
              <a:latin typeface="Times New Roman" panose="02020603050405020304" pitchFamily="18" charset="0"/>
              <a:cs typeface="Times New Roman" panose="02020603050405020304" pitchFamily="18" charset="0"/>
            </a:endParaRPr>
          </a:p>
        </p:txBody>
      </p:sp>
      <p:graphicFrame>
        <p:nvGraphicFramePr>
          <p:cNvPr id="3" name="Tabella 2"/>
          <p:cNvGraphicFramePr>
            <a:graphicFrameLocks noGrp="1"/>
          </p:cNvGraphicFramePr>
          <p:nvPr>
            <p:extLst>
              <p:ext uri="{D42A27DB-BD31-4B8C-83A1-F6EECF244321}">
                <p14:modId xmlns:p14="http://schemas.microsoft.com/office/powerpoint/2010/main" val="789183547"/>
              </p:ext>
            </p:extLst>
          </p:nvPr>
        </p:nvGraphicFramePr>
        <p:xfrm>
          <a:off x="3054942" y="4513108"/>
          <a:ext cx="5982346" cy="2257898"/>
        </p:xfrm>
        <a:graphic>
          <a:graphicData uri="http://schemas.openxmlformats.org/drawingml/2006/table">
            <a:tbl>
              <a:tblPr firstRow="1" bandRow="1">
                <a:tableStyleId>{5C22544A-7EE6-4342-B048-85BDC9FD1C3A}</a:tableStyleId>
              </a:tblPr>
              <a:tblGrid>
                <a:gridCol w="2125980">
                  <a:extLst>
                    <a:ext uri="{9D8B030D-6E8A-4147-A177-3AD203B41FA5}">
                      <a16:colId xmlns:a16="http://schemas.microsoft.com/office/drawing/2014/main" val="20000"/>
                    </a:ext>
                  </a:extLst>
                </a:gridCol>
                <a:gridCol w="1959131">
                  <a:extLst>
                    <a:ext uri="{9D8B030D-6E8A-4147-A177-3AD203B41FA5}">
                      <a16:colId xmlns:a16="http://schemas.microsoft.com/office/drawing/2014/main" val="20001"/>
                    </a:ext>
                  </a:extLst>
                </a:gridCol>
                <a:gridCol w="1897235">
                  <a:extLst>
                    <a:ext uri="{9D8B030D-6E8A-4147-A177-3AD203B41FA5}">
                      <a16:colId xmlns:a16="http://schemas.microsoft.com/office/drawing/2014/main" val="20002"/>
                    </a:ext>
                  </a:extLst>
                </a:gridCol>
              </a:tblGrid>
              <a:tr h="288333">
                <a:tc>
                  <a:txBody>
                    <a:bodyPr/>
                    <a:lstStyle/>
                    <a:p>
                      <a:pPr algn="ctr"/>
                      <a:r>
                        <a:rPr lang="it-IT" sz="1400" dirty="0">
                          <a:latin typeface="Times New Roman" panose="02020603050405020304" pitchFamily="18" charset="0"/>
                          <a:cs typeface="Times New Roman" panose="02020603050405020304" pitchFamily="18" charset="0"/>
                        </a:rPr>
                        <a:t>Km andata e ritorno </a:t>
                      </a:r>
                    </a:p>
                  </a:txBody>
                  <a:tcPr/>
                </a:tc>
                <a:tc>
                  <a:txBody>
                    <a:bodyPr/>
                    <a:lstStyle/>
                    <a:p>
                      <a:pPr algn="ctr"/>
                      <a:r>
                        <a:rPr lang="it-IT" sz="1400" dirty="0">
                          <a:latin typeface="Times New Roman" panose="02020603050405020304" pitchFamily="18" charset="0"/>
                          <a:cs typeface="Times New Roman" panose="02020603050405020304" pitchFamily="18" charset="0"/>
                        </a:rPr>
                        <a:t>Fino a 5 ore</a:t>
                      </a:r>
                    </a:p>
                  </a:txBody>
                  <a:tcPr/>
                </a:tc>
                <a:tc>
                  <a:txBody>
                    <a:bodyPr/>
                    <a:lstStyle/>
                    <a:p>
                      <a:pPr algn="ctr"/>
                      <a:r>
                        <a:rPr lang="it-IT" sz="1400" dirty="0">
                          <a:latin typeface="Times New Roman" panose="02020603050405020304" pitchFamily="18" charset="0"/>
                          <a:cs typeface="Times New Roman" panose="02020603050405020304" pitchFamily="18" charset="0"/>
                        </a:rPr>
                        <a:t>Intera giornata</a:t>
                      </a:r>
                    </a:p>
                  </a:txBody>
                  <a:tcPr/>
                </a:tc>
                <a:extLst>
                  <a:ext uri="{0D108BD9-81ED-4DB2-BD59-A6C34878D82A}">
                    <a16:rowId xmlns:a16="http://schemas.microsoft.com/office/drawing/2014/main" val="10000"/>
                  </a:ext>
                </a:extLst>
              </a:tr>
              <a:tr h="288333">
                <a:tc>
                  <a:txBody>
                    <a:bodyPr/>
                    <a:lstStyle/>
                    <a:p>
                      <a:pPr algn="ctr"/>
                      <a:r>
                        <a:rPr lang="it-IT" sz="1400" dirty="0">
                          <a:latin typeface="Times New Roman" panose="02020603050405020304" pitchFamily="18" charset="0"/>
                          <a:cs typeface="Times New Roman" panose="02020603050405020304" pitchFamily="18" charset="0"/>
                        </a:rPr>
                        <a:t>Fino a 50</a:t>
                      </a:r>
                    </a:p>
                  </a:txBody>
                  <a:tcPr/>
                </a:tc>
                <a:tc>
                  <a:txBody>
                    <a:bodyPr/>
                    <a:lstStyle/>
                    <a:p>
                      <a:pPr algn="ctr"/>
                      <a:r>
                        <a:rPr lang="it-IT" sz="1400" dirty="0">
                          <a:latin typeface="Times New Roman" panose="02020603050405020304" pitchFamily="18" charset="0"/>
                          <a:cs typeface="Times New Roman" panose="02020603050405020304" pitchFamily="18" charset="0"/>
                        </a:rPr>
                        <a:t>€ 150,00 </a:t>
                      </a:r>
                    </a:p>
                  </a:txBody>
                  <a:tcPr/>
                </a:tc>
                <a:tc>
                  <a:txBody>
                    <a:bodyPr/>
                    <a:lstStyle/>
                    <a:p>
                      <a:pPr algn="ctr"/>
                      <a:r>
                        <a:rPr lang="it-IT" sz="1400" dirty="0">
                          <a:latin typeface="Times New Roman" panose="02020603050405020304" pitchFamily="18" charset="0"/>
                          <a:cs typeface="Times New Roman" panose="02020603050405020304" pitchFamily="18" charset="0"/>
                        </a:rPr>
                        <a:t>€ 250,00 </a:t>
                      </a:r>
                    </a:p>
                  </a:txBody>
                  <a:tcPr/>
                </a:tc>
                <a:extLst>
                  <a:ext uri="{0D108BD9-81ED-4DB2-BD59-A6C34878D82A}">
                    <a16:rowId xmlns:a16="http://schemas.microsoft.com/office/drawing/2014/main" val="10001"/>
                  </a:ext>
                </a:extLst>
              </a:tr>
              <a:tr h="490167">
                <a:tc>
                  <a:txBody>
                    <a:bodyPr/>
                    <a:lstStyle/>
                    <a:p>
                      <a:pPr algn="ctr"/>
                      <a:r>
                        <a:rPr lang="pt-BR" sz="1400" dirty="0">
                          <a:latin typeface="Times New Roman" panose="02020603050405020304" pitchFamily="18" charset="0"/>
                          <a:cs typeface="Times New Roman" panose="02020603050405020304" pitchFamily="18" charset="0"/>
                        </a:rPr>
                        <a:t>Da 51 a 80</a:t>
                      </a:r>
                      <a:endParaRPr lang="it-IT" sz="1400" dirty="0">
                        <a:latin typeface="Times New Roman" panose="02020603050405020304" pitchFamily="18" charset="0"/>
                        <a:cs typeface="Times New Roman" panose="02020603050405020304" pitchFamily="18" charset="0"/>
                      </a:endParaRPr>
                    </a:p>
                  </a:txBody>
                  <a:tcPr/>
                </a:tc>
                <a:tc>
                  <a:txBody>
                    <a:bodyPr/>
                    <a:lstStyle/>
                    <a:p>
                      <a:pPr algn="ctr"/>
                      <a:r>
                        <a:rPr lang="pt-BR" sz="1400" dirty="0">
                          <a:latin typeface="Times New Roman" panose="02020603050405020304" pitchFamily="18" charset="0"/>
                          <a:cs typeface="Times New Roman" panose="02020603050405020304" pitchFamily="18" charset="0"/>
                        </a:rPr>
                        <a:t>€ 160,00 </a:t>
                      </a:r>
                      <a:endParaRPr lang="it-IT" sz="1400" dirty="0">
                        <a:latin typeface="Times New Roman" panose="02020603050405020304" pitchFamily="18" charset="0"/>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400" dirty="0">
                          <a:latin typeface="Times New Roman" panose="02020603050405020304" pitchFamily="18" charset="0"/>
                          <a:cs typeface="Times New Roman" panose="02020603050405020304" pitchFamily="18" charset="0"/>
                        </a:rPr>
                        <a:t>€ 260,00</a:t>
                      </a:r>
                      <a:endParaRPr lang="it-IT" sz="1400" dirty="0">
                        <a:latin typeface="Times New Roman" panose="02020603050405020304" pitchFamily="18" charset="0"/>
                        <a:cs typeface="Times New Roman" panose="02020603050405020304" pitchFamily="18" charset="0"/>
                      </a:endParaRPr>
                    </a:p>
                    <a:p>
                      <a:pPr algn="ctr"/>
                      <a:endParaRPr lang="it-IT"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288333">
                <a:tc>
                  <a:txBody>
                    <a:bodyPr/>
                    <a:lstStyle/>
                    <a:p>
                      <a:pPr algn="ctr"/>
                      <a:r>
                        <a:rPr lang="pt-BR" sz="1400" dirty="0">
                          <a:latin typeface="Times New Roman" panose="02020603050405020304" pitchFamily="18" charset="0"/>
                          <a:cs typeface="Times New Roman" panose="02020603050405020304" pitchFamily="18" charset="0"/>
                        </a:rPr>
                        <a:t>Da 81 a 150</a:t>
                      </a:r>
                      <a:endParaRPr lang="it-IT" sz="1400" dirty="0">
                        <a:latin typeface="Times New Roman" panose="02020603050405020304" pitchFamily="18" charset="0"/>
                        <a:cs typeface="Times New Roman" panose="02020603050405020304" pitchFamily="18" charset="0"/>
                      </a:endParaRPr>
                    </a:p>
                  </a:txBody>
                  <a:tcPr/>
                </a:tc>
                <a:tc>
                  <a:txBody>
                    <a:bodyPr/>
                    <a:lstStyle/>
                    <a:p>
                      <a:pPr algn="ctr"/>
                      <a:r>
                        <a:rPr lang="pt-BR" sz="1400" dirty="0">
                          <a:latin typeface="Times New Roman" panose="02020603050405020304" pitchFamily="18" charset="0"/>
                          <a:cs typeface="Times New Roman" panose="02020603050405020304" pitchFamily="18" charset="0"/>
                        </a:rPr>
                        <a:t>€ 200,00 </a:t>
                      </a:r>
                      <a:endParaRPr lang="it-IT" sz="1400" dirty="0">
                        <a:latin typeface="Times New Roman" panose="02020603050405020304" pitchFamily="18" charset="0"/>
                        <a:cs typeface="Times New Roman" panose="02020603050405020304" pitchFamily="18" charset="0"/>
                      </a:endParaRPr>
                    </a:p>
                  </a:txBody>
                  <a:tcPr/>
                </a:tc>
                <a:tc>
                  <a:txBody>
                    <a:bodyPr/>
                    <a:lstStyle/>
                    <a:p>
                      <a:pPr algn="ctr"/>
                      <a:r>
                        <a:rPr lang="pt-BR" sz="1400" dirty="0">
                          <a:latin typeface="Times New Roman" panose="02020603050405020304" pitchFamily="18" charset="0"/>
                          <a:cs typeface="Times New Roman" panose="02020603050405020304" pitchFamily="18" charset="0"/>
                        </a:rPr>
                        <a:t>€ 300,00 </a:t>
                      </a:r>
                      <a:endParaRPr lang="it-IT"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r h="490167">
                <a:tc>
                  <a:txBody>
                    <a:bodyPr/>
                    <a:lstStyle/>
                    <a:p>
                      <a:pPr algn="ctr"/>
                      <a:r>
                        <a:rPr lang="pt-BR" sz="1400" dirty="0">
                          <a:latin typeface="Times New Roman" panose="02020603050405020304" pitchFamily="18" charset="0"/>
                          <a:cs typeface="Times New Roman" panose="02020603050405020304" pitchFamily="18" charset="0"/>
                        </a:rPr>
                        <a:t>Da 151 a 205</a:t>
                      </a:r>
                      <a:endParaRPr lang="it-IT" sz="1400" dirty="0">
                        <a:latin typeface="Times New Roman" panose="02020603050405020304" pitchFamily="18" charset="0"/>
                        <a:cs typeface="Times New Roman" panose="02020603050405020304" pitchFamily="18" charset="0"/>
                      </a:endParaRPr>
                    </a:p>
                  </a:txBody>
                  <a:tcPr/>
                </a:tc>
                <a:tc>
                  <a:txBody>
                    <a:bodyPr/>
                    <a:lstStyle/>
                    <a:p>
                      <a:pPr algn="ctr"/>
                      <a:r>
                        <a:rPr lang="pt-BR" sz="1400" dirty="0">
                          <a:latin typeface="Times New Roman" panose="02020603050405020304" pitchFamily="18" charset="0"/>
                          <a:cs typeface="Times New Roman" panose="02020603050405020304" pitchFamily="18" charset="0"/>
                        </a:rPr>
                        <a:t>€ 350,00 </a:t>
                      </a:r>
                      <a:endParaRPr lang="it-IT" sz="1400" dirty="0">
                        <a:latin typeface="Times New Roman" panose="02020603050405020304" pitchFamily="18" charset="0"/>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400" dirty="0">
                          <a:latin typeface="Times New Roman" panose="02020603050405020304" pitchFamily="18" charset="0"/>
                          <a:cs typeface="Times New Roman" panose="02020603050405020304" pitchFamily="18" charset="0"/>
                        </a:rPr>
                        <a:t>€ 400,00 </a:t>
                      </a:r>
                      <a:endParaRPr lang="it-IT" sz="1400" dirty="0">
                        <a:latin typeface="Times New Roman" panose="02020603050405020304" pitchFamily="18" charset="0"/>
                        <a:cs typeface="Times New Roman" panose="02020603050405020304" pitchFamily="18" charset="0"/>
                      </a:endParaRPr>
                    </a:p>
                    <a:p>
                      <a:pPr algn="ctr"/>
                      <a:endParaRPr lang="it-IT"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4"/>
                  </a:ext>
                </a:extLst>
              </a:tr>
              <a:tr h="307178">
                <a:tc>
                  <a:txBody>
                    <a:bodyPr/>
                    <a:lstStyle/>
                    <a:p>
                      <a:pPr algn="ctr"/>
                      <a:r>
                        <a:rPr lang="pt-BR" sz="1400" dirty="0">
                          <a:latin typeface="Times New Roman" panose="02020603050405020304" pitchFamily="18" charset="0"/>
                          <a:cs typeface="Times New Roman" panose="02020603050405020304" pitchFamily="18" charset="0"/>
                        </a:rPr>
                        <a:t>Da 251 a 350</a:t>
                      </a:r>
                      <a:endParaRPr lang="it-IT" sz="1400" dirty="0">
                        <a:latin typeface="Times New Roman" panose="02020603050405020304" pitchFamily="18" charset="0"/>
                        <a:cs typeface="Times New Roman" panose="02020603050405020304" pitchFamily="18" charset="0"/>
                      </a:endParaRPr>
                    </a:p>
                  </a:txBody>
                  <a:tcPr/>
                </a:tc>
                <a:tc>
                  <a:txBody>
                    <a:bodyPr/>
                    <a:lstStyle/>
                    <a:p>
                      <a:pPr algn="ctr"/>
                      <a:r>
                        <a:rPr lang="pt-BR" sz="1400" dirty="0">
                          <a:latin typeface="Times New Roman" panose="02020603050405020304" pitchFamily="18" charset="0"/>
                          <a:cs typeface="Times New Roman" panose="02020603050405020304" pitchFamily="18" charset="0"/>
                        </a:rPr>
                        <a:t>€ 400,00 </a:t>
                      </a:r>
                      <a:endParaRPr lang="it-IT" sz="1400" dirty="0">
                        <a:latin typeface="Times New Roman" panose="02020603050405020304" pitchFamily="18" charset="0"/>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400" dirty="0">
                          <a:latin typeface="Times New Roman" panose="02020603050405020304" pitchFamily="18" charset="0"/>
                          <a:cs typeface="Times New Roman" panose="02020603050405020304" pitchFamily="18" charset="0"/>
                        </a:rPr>
                        <a:t>€ 450,00</a:t>
                      </a:r>
                      <a:endParaRPr lang="it-IT"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710119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72C6BE3-DB22-417A-9657-B1C356618566}"/>
              </a:ext>
            </a:extLst>
          </p:cNvPr>
          <p:cNvSpPr/>
          <p:nvPr/>
        </p:nvSpPr>
        <p:spPr>
          <a:xfrm>
            <a:off x="265471" y="162233"/>
            <a:ext cx="11400503" cy="6186309"/>
          </a:xfrm>
          <a:prstGeom prst="rect">
            <a:avLst/>
          </a:prstGeom>
        </p:spPr>
        <p:txBody>
          <a:bodyPr wrap="square">
            <a:spAutoFit/>
          </a:bodyPr>
          <a:lstStyle/>
          <a:p>
            <a:pPr lvl="0" algn="ctr"/>
            <a:r>
              <a:rPr lang="it-IT" b="1" u="sng" dirty="0">
                <a:solidFill>
                  <a:srgbClr val="000000"/>
                </a:solidFill>
                <a:latin typeface="Times New Roman" panose="02020603050405020304" pitchFamily="18" charset="0"/>
                <a:cs typeface="Times New Roman" panose="02020603050405020304" pitchFamily="18" charset="0"/>
              </a:rPr>
              <a:t>IL SERVIZIO DI SPORTELLO PER LA GESTIONE DELLE ISCRIZIONI</a:t>
            </a:r>
            <a:endParaRPr lang="it-IT" b="1" dirty="0">
              <a:solidFill>
                <a:srgbClr val="000000"/>
              </a:solidFill>
              <a:highlight>
                <a:srgbClr val="FFFF00"/>
              </a:highlight>
              <a:latin typeface="Times New Roman" panose="02020603050405020304" pitchFamily="18" charset="0"/>
              <a:cs typeface="Times New Roman" panose="02020603050405020304" pitchFamily="18" charset="0"/>
            </a:endParaRPr>
          </a:p>
          <a:p>
            <a:pPr lvl="0" algn="just"/>
            <a:endParaRPr lang="it-IT" dirty="0">
              <a:latin typeface="Times New Roman" panose="02020603050405020304" pitchFamily="18" charset="0"/>
              <a:cs typeface="Times New Roman" panose="02020603050405020304" pitchFamily="18" charset="0"/>
            </a:endParaRPr>
          </a:p>
          <a:p>
            <a:pPr lvl="0" algn="just"/>
            <a:r>
              <a:rPr lang="it-IT" dirty="0">
                <a:latin typeface="Times New Roman" panose="02020603050405020304" pitchFamily="18" charset="0"/>
                <a:cs typeface="Times New Roman" panose="02020603050405020304" pitchFamily="18" charset="0"/>
              </a:rPr>
              <a:t>I Comuni possono chiedere l’attivazione del servizio di sportello per la gestione delle iscrizioni da parte dei utenti. L’attivazione del servizio, nonché la decorrenza e la scadenza dello stesso, sono a completa discrezione dei Comuni. </a:t>
            </a:r>
          </a:p>
          <a:p>
            <a:pPr lvl="0" algn="just"/>
            <a:endParaRPr lang="it-IT" dirty="0">
              <a:latin typeface="Times New Roman" panose="02020603050405020304" pitchFamily="18" charset="0"/>
              <a:cs typeface="Times New Roman" panose="02020603050405020304" pitchFamily="18" charset="0"/>
            </a:endParaRPr>
          </a:p>
          <a:p>
            <a:pPr lvl="0" algn="just"/>
            <a:r>
              <a:rPr lang="it-IT" dirty="0">
                <a:latin typeface="Times New Roman" panose="02020603050405020304" pitchFamily="18" charset="0"/>
                <a:cs typeface="Times New Roman" panose="02020603050405020304" pitchFamily="18" charset="0"/>
              </a:rPr>
              <a:t>Le caratteristiche minime del servizio di sportello sono di seguito indicate. Il Fornitore è tenuto a fornire agli utenti tutte le informazioni necessarie sul servizio di trasporto scolastico e a raccogliere le iscrizioni al servizio stesso all’inizio di ogni anno scolastico ed in corso d’anno per i nuovi utenti e a trasmettere ai Comuni l’elenco degli utenti iscritti in formato </a:t>
            </a:r>
            <a:r>
              <a:rPr lang="it-IT" dirty="0" err="1">
                <a:latin typeface="Times New Roman" panose="02020603050405020304" pitchFamily="18" charset="0"/>
                <a:cs typeface="Times New Roman" panose="02020603050405020304" pitchFamily="18" charset="0"/>
              </a:rPr>
              <a:t>excel</a:t>
            </a:r>
            <a:r>
              <a:rPr lang="it-IT" dirty="0">
                <a:latin typeface="Times New Roman" panose="02020603050405020304" pitchFamily="18" charset="0"/>
                <a:cs typeface="Times New Roman" panose="02020603050405020304" pitchFamily="18" charset="0"/>
              </a:rPr>
              <a:t> (o nel formato richiesto dal Comune) prima dell’avvio del servizio, nonché i successivi aggiornamenti sulla base delle nuove richieste o disdette da parte degli utenti. A tal fine il Fornitore deve garantire l’apertura dello sportello nel locale messo a disposizione gratuitamente dai Comuni, nei mesi (per un minimo di un mese e per un massimo di tre mesi), giorni (per un minimo di un giorno a settimana e per un massimo di tre giorni a settimana) e orari (per un minimo di due ore al giorno e per un massimo di sei ore al giorno) indicati dai Comuni stessi sulla base delle specifiche esigenze e necessità. </a:t>
            </a:r>
          </a:p>
          <a:p>
            <a:pPr lvl="0" algn="just"/>
            <a:endParaRPr lang="it-IT" dirty="0">
              <a:latin typeface="Times New Roman" panose="02020603050405020304" pitchFamily="18" charset="0"/>
              <a:cs typeface="Times New Roman" panose="02020603050405020304" pitchFamily="18" charset="0"/>
            </a:endParaRPr>
          </a:p>
          <a:p>
            <a:pPr lvl="0" algn="just"/>
            <a:r>
              <a:rPr lang="it-IT" b="1" dirty="0">
                <a:latin typeface="Times New Roman" panose="02020603050405020304" pitchFamily="18" charset="0"/>
                <a:cs typeface="Times New Roman" panose="02020603050405020304" pitchFamily="18" charset="0"/>
              </a:rPr>
              <a:t>Modalità di remunerazione: </a:t>
            </a:r>
            <a:r>
              <a:rPr lang="it-IT" dirty="0">
                <a:latin typeface="Times New Roman" panose="02020603050405020304" pitchFamily="18" charset="0"/>
                <a:cs typeface="Times New Roman" panose="02020603050405020304" pitchFamily="18" charset="0"/>
              </a:rPr>
              <a:t>per detto servizio il Comune corrisponderà il prezzo all’ora offerto in sede di gara per il servizio di accompagnamento.</a:t>
            </a:r>
            <a:endParaRPr lang="it-IT" b="1" dirty="0">
              <a:solidFill>
                <a:srgbClr val="000000"/>
              </a:solidFill>
              <a:highlight>
                <a:srgbClr val="FFFF00"/>
              </a:highlight>
              <a:latin typeface="Times New Roman" panose="02020603050405020304" pitchFamily="18" charset="0"/>
              <a:cs typeface="Times New Roman" panose="02020603050405020304" pitchFamily="18" charset="0"/>
            </a:endParaRPr>
          </a:p>
          <a:p>
            <a:pPr lvl="0" algn="ctr"/>
            <a:endParaRPr lang="it-IT" b="1" dirty="0">
              <a:solidFill>
                <a:srgbClr val="000000"/>
              </a:solidFill>
              <a:highlight>
                <a:srgbClr val="FFFF00"/>
              </a:highlight>
              <a:latin typeface="Times New Roman" panose="02020603050405020304" pitchFamily="18" charset="0"/>
              <a:cs typeface="Times New Roman" panose="02020603050405020304" pitchFamily="18" charset="0"/>
            </a:endParaRPr>
          </a:p>
          <a:p>
            <a:pPr lvl="0" algn="ctr"/>
            <a:endParaRPr lang="it-IT" b="1" dirty="0">
              <a:solidFill>
                <a:srgbClr val="000000"/>
              </a:solidFill>
              <a:highlight>
                <a:srgbClr val="FFFF00"/>
              </a:highlight>
              <a:latin typeface="Times New Roman" panose="02020603050405020304" pitchFamily="18" charset="0"/>
              <a:cs typeface="Times New Roman" panose="02020603050405020304" pitchFamily="18" charset="0"/>
            </a:endParaRPr>
          </a:p>
          <a:p>
            <a:pPr lvl="0" algn="ctr"/>
            <a:endParaRPr lang="it-IT" b="1" dirty="0">
              <a:solidFill>
                <a:srgbClr val="000000"/>
              </a:solidFill>
              <a:highlight>
                <a:srgbClr val="FFFF00"/>
              </a:highlight>
              <a:latin typeface="Times New Roman" panose="02020603050405020304" pitchFamily="18" charset="0"/>
              <a:cs typeface="Times New Roman" panose="02020603050405020304" pitchFamily="18" charset="0"/>
            </a:endParaRPr>
          </a:p>
          <a:p>
            <a:pPr lvl="0" algn="ctr"/>
            <a:endParaRPr lang="it-IT" b="1" dirty="0">
              <a:solidFill>
                <a:srgbClr val="000000"/>
              </a:solidFill>
              <a:highlight>
                <a:srgbClr val="FFFF00"/>
              </a:highlight>
              <a:latin typeface="Times New Roman" panose="02020603050405020304" pitchFamily="18" charset="0"/>
              <a:cs typeface="Times New Roman" panose="02020603050405020304" pitchFamily="18" charset="0"/>
            </a:endParaRPr>
          </a:p>
          <a:p>
            <a:pPr lvl="0" algn="ctr"/>
            <a:endParaRPr lang="it-IT" b="1" dirty="0">
              <a:solidFill>
                <a:srgbClr val="000000"/>
              </a:solidFill>
              <a:highlight>
                <a:srgbClr val="FFFF00"/>
              </a:highligh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2121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219808" y="147484"/>
            <a:ext cx="11711354" cy="6533535"/>
          </a:xfrm>
        </p:spPr>
        <p:txBody>
          <a:bodyPr>
            <a:noAutofit/>
          </a:bodyPr>
          <a:lstStyle/>
          <a:p>
            <a:r>
              <a:rPr lang="it-IT" sz="2000" b="1" dirty="0">
                <a:solidFill>
                  <a:srgbClr val="000000"/>
                </a:solidFill>
                <a:latin typeface="Times New Roman" panose="02020603050405020304" pitchFamily="18" charset="0"/>
                <a:ea typeface="+mn-ea"/>
                <a:cs typeface="Times New Roman" panose="02020603050405020304" pitchFamily="18" charset="0"/>
              </a:rPr>
              <a:t>LA PROCEDURA DI ADESIONE ALLA CONVENZIONE</a:t>
            </a:r>
            <a:r>
              <a:rPr lang="it-IT" sz="2400" dirty="0">
                <a:latin typeface="Times New Roman" panose="02020603050405020304" pitchFamily="18" charset="0"/>
                <a:cs typeface="Times New Roman" panose="02020603050405020304" pitchFamily="18" charset="0"/>
              </a:rPr>
              <a:t/>
            </a:r>
            <a:br>
              <a:rPr lang="it-IT" sz="2400" dirty="0">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Il Comune che intenda aderire alla Convenzione per  il «</a:t>
            </a:r>
            <a:r>
              <a:rPr lang="it-IT" sz="1800" dirty="0">
                <a:solidFill>
                  <a:srgbClr val="1C1C1C"/>
                </a:solidFill>
                <a:latin typeface="Times New Roman" panose="02020603050405020304" pitchFamily="18" charset="0"/>
                <a:ea typeface="+mn-ea"/>
                <a:cs typeface="Times New Roman" panose="02020603050405020304" pitchFamily="18" charset="0"/>
              </a:rPr>
              <a:t>Servizio di trasporto scolastico per i Comuni della Regione Marche» dovrà:</a:t>
            </a:r>
            <a:r>
              <a:rPr lang="it-IT" sz="1600" dirty="0">
                <a:solidFill>
                  <a:srgbClr val="1C1C1C"/>
                </a:solidFill>
                <a:latin typeface="Times New Roman" panose="02020603050405020304" pitchFamily="18" charset="0"/>
                <a:cs typeface="Times New Roman" panose="02020603050405020304" pitchFamily="18" charset="0"/>
              </a:rPr>
              <a:t/>
            </a:r>
            <a:br>
              <a:rPr lang="it-IT" sz="1600" dirty="0">
                <a:solidFill>
                  <a:srgbClr val="1C1C1C"/>
                </a:solidFill>
                <a:latin typeface="Times New Roman" panose="02020603050405020304" pitchFamily="18" charset="0"/>
                <a:cs typeface="Times New Roman" panose="02020603050405020304" pitchFamily="18" charset="0"/>
              </a:rPr>
            </a:br>
            <a:r>
              <a:rPr lang="it-IT" sz="1600" dirty="0">
                <a:solidFill>
                  <a:srgbClr val="1C1C1C"/>
                </a:solidFill>
                <a:latin typeface="Times New Roman" panose="02020603050405020304" pitchFamily="18" charset="0"/>
                <a:cs typeface="Times New Roman" panose="02020603050405020304" pitchFamily="18" charset="0"/>
              </a:rPr>
              <a:t> </a:t>
            </a:r>
            <a:br>
              <a:rPr lang="it-IT" sz="1600" dirty="0">
                <a:solidFill>
                  <a:srgbClr val="1C1C1C"/>
                </a:solidFill>
                <a:latin typeface="Times New Roman" panose="02020603050405020304" pitchFamily="18" charset="0"/>
                <a:cs typeface="Times New Roman" panose="02020603050405020304" pitchFamily="18" charset="0"/>
              </a:rPr>
            </a:br>
            <a:r>
              <a:rPr lang="it-IT" sz="1800" dirty="0">
                <a:solidFill>
                  <a:srgbClr val="1C1C1C"/>
                </a:solidFill>
                <a:latin typeface="Times New Roman" panose="02020603050405020304" pitchFamily="18" charset="0"/>
                <a:cs typeface="Times New Roman" panose="02020603050405020304" pitchFamily="18" charset="0"/>
              </a:rPr>
              <a:t>1) </a:t>
            </a:r>
            <a:r>
              <a:rPr lang="it-IT" sz="1600" dirty="0">
                <a:solidFill>
                  <a:srgbClr val="1C1C1C"/>
                </a:solidFill>
                <a:latin typeface="Times New Roman" panose="02020603050405020304" pitchFamily="18" charset="0"/>
                <a:cs typeface="Times New Roman" panose="02020603050405020304" pitchFamily="18" charset="0"/>
              </a:rPr>
              <a:t>Collegarsi al «Profilo del Committente – Soggetto Aggregatore SUAM», al seguente link: </a:t>
            </a:r>
            <a:r>
              <a:rPr lang="it-IT" sz="1600" dirty="0">
                <a:solidFill>
                  <a:srgbClr val="000000"/>
                </a:solidFill>
                <a:latin typeface="Times New Roman" panose="02020603050405020304" pitchFamily="18" charset="0"/>
                <a:cs typeface="Times New Roman" panose="02020603050405020304" pitchFamily="18" charset="0"/>
                <a:hlinkClick r:id="rId2"/>
              </a:rPr>
              <a:t>https://www.regione.marche.it/Entra-in-Regione/Soggetto-Aggregatore-SUAM</a:t>
            </a:r>
            <a:r>
              <a:rPr lang="it-IT" sz="1600" dirty="0">
                <a:solidFill>
                  <a:srgbClr val="000000"/>
                </a:solidFill>
                <a:latin typeface="Times New Roman" panose="02020603050405020304" pitchFamily="18" charset="0"/>
                <a:cs typeface="Times New Roman" panose="02020603050405020304" pitchFamily="18" charset="0"/>
              </a:rPr>
              <a:t>.</a:t>
            </a:r>
            <a:br>
              <a:rPr lang="it-IT" sz="1600" dirty="0">
                <a:solidFill>
                  <a:srgbClr val="000000"/>
                </a:solidFill>
                <a:latin typeface="Times New Roman" panose="02020603050405020304" pitchFamily="18" charset="0"/>
                <a:cs typeface="Times New Roman" panose="02020603050405020304" pitchFamily="18" charset="0"/>
              </a:rPr>
            </a:br>
            <a:r>
              <a:rPr lang="it-IT" sz="1600" dirty="0">
                <a:solidFill>
                  <a:srgbClr val="000000"/>
                </a:solidFill>
                <a:latin typeface="Times New Roman" panose="02020603050405020304" pitchFamily="18" charset="0"/>
                <a:cs typeface="Times New Roman" panose="02020603050405020304" pitchFamily="18" charset="0"/>
              </a:rPr>
              <a:t/>
            </a:r>
            <a:br>
              <a:rPr lang="it-IT" sz="16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2) Selezionare la Sezione «</a:t>
            </a:r>
            <a:r>
              <a:rPr lang="it-IT" sz="1800" b="1" dirty="0">
                <a:solidFill>
                  <a:srgbClr val="000000"/>
                </a:solidFill>
                <a:latin typeface="Times New Roman" panose="02020603050405020304" pitchFamily="18" charset="0"/>
                <a:cs typeface="Times New Roman" panose="02020603050405020304" pitchFamily="18" charset="0"/>
              </a:rPr>
              <a:t>Generali</a:t>
            </a:r>
            <a:r>
              <a:rPr lang="it-IT" sz="1800" dirty="0">
                <a:solidFill>
                  <a:srgbClr val="000000"/>
                </a:solidFill>
                <a:latin typeface="Times New Roman" panose="02020603050405020304" pitchFamily="18" charset="0"/>
                <a:cs typeface="Times New Roman" panose="02020603050405020304" pitchFamily="18" charset="0"/>
              </a:rPr>
              <a:t>» all’interno della quale troverà un’ulteriore Sezione denominata «</a:t>
            </a:r>
            <a:r>
              <a:rPr lang="it-IT" sz="1800" b="1" dirty="0">
                <a:solidFill>
                  <a:srgbClr val="000000"/>
                </a:solidFill>
                <a:latin typeface="Times New Roman" panose="02020603050405020304" pitchFamily="18" charset="0"/>
                <a:cs typeface="Times New Roman" panose="02020603050405020304" pitchFamily="18" charset="0"/>
              </a:rPr>
              <a:t>Convenzioni attive</a:t>
            </a:r>
            <a:r>
              <a:rPr lang="it-IT" sz="1800" dirty="0">
                <a:solidFill>
                  <a:srgbClr val="000000"/>
                </a:solidFill>
                <a:latin typeface="Times New Roman" panose="02020603050405020304" pitchFamily="18" charset="0"/>
                <a:cs typeface="Times New Roman" panose="02020603050405020304" pitchFamily="18" charset="0"/>
              </a:rPr>
              <a:t>».</a:t>
            </a:r>
            <a:r>
              <a:rPr lang="it-IT" sz="1600" dirty="0">
                <a:solidFill>
                  <a:srgbClr val="000000"/>
                </a:solidFill>
                <a:latin typeface="Times New Roman" panose="02020603050405020304" pitchFamily="18" charset="0"/>
                <a:cs typeface="Times New Roman" panose="02020603050405020304" pitchFamily="18" charset="0"/>
              </a:rPr>
              <a:t/>
            </a:r>
            <a:br>
              <a:rPr lang="it-IT" sz="1600" dirty="0">
                <a:solidFill>
                  <a:srgbClr val="000000"/>
                </a:solidFill>
                <a:latin typeface="Times New Roman" panose="02020603050405020304" pitchFamily="18" charset="0"/>
                <a:cs typeface="Times New Roman" panose="02020603050405020304" pitchFamily="18" charset="0"/>
              </a:rPr>
            </a:br>
            <a:r>
              <a:rPr lang="it-IT" sz="1600" dirty="0">
                <a:solidFill>
                  <a:srgbClr val="000000"/>
                </a:solidFill>
                <a:latin typeface="Times New Roman" panose="02020603050405020304" pitchFamily="18" charset="0"/>
                <a:cs typeface="Times New Roman" panose="02020603050405020304" pitchFamily="18" charset="0"/>
              </a:rPr>
              <a:t/>
            </a:r>
            <a:br>
              <a:rPr lang="it-IT" sz="16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3) All’interno di quest’ultima, in cui sarà presente la Convenzione di cui trattasi (</a:t>
            </a:r>
            <a:r>
              <a:rPr lang="it-IT" sz="1800" b="1" dirty="0">
                <a:solidFill>
                  <a:srgbClr val="000000"/>
                </a:solidFill>
                <a:latin typeface="Times New Roman" panose="02020603050405020304" pitchFamily="18" charset="0"/>
                <a:cs typeface="Times New Roman" panose="02020603050405020304" pitchFamily="18" charset="0"/>
              </a:rPr>
              <a:t>TRASPORTO SCOLASTICO</a:t>
            </a:r>
            <a:r>
              <a:rPr lang="it-IT" sz="1800" dirty="0">
                <a:solidFill>
                  <a:srgbClr val="000000"/>
                </a:solidFill>
                <a:latin typeface="Times New Roman" panose="02020603050405020304" pitchFamily="18" charset="0"/>
                <a:cs typeface="Times New Roman" panose="02020603050405020304" pitchFamily="18" charset="0"/>
              </a:rPr>
              <a:t>), è presente il «</a:t>
            </a:r>
            <a:r>
              <a:rPr lang="it-IT" sz="1800" b="1" dirty="0">
                <a:solidFill>
                  <a:srgbClr val="000000"/>
                </a:solidFill>
                <a:latin typeface="Times New Roman" panose="02020603050405020304" pitchFamily="18" charset="0"/>
                <a:cs typeface="Times New Roman" panose="02020603050405020304" pitchFamily="18" charset="0"/>
              </a:rPr>
              <a:t>Manuale Operativo per l’adesione sulla piattaforma GT- SUAM» </a:t>
            </a:r>
            <a:r>
              <a:rPr lang="it-IT" sz="1800" dirty="0">
                <a:solidFill>
                  <a:srgbClr val="000000"/>
                </a:solidFill>
                <a:latin typeface="Times New Roman" panose="02020603050405020304" pitchFamily="18" charset="0"/>
                <a:cs typeface="Times New Roman" panose="02020603050405020304" pitchFamily="18" charset="0"/>
              </a:rPr>
              <a:t>ed una serie di allegati:</a:t>
            </a:r>
            <a:r>
              <a:rPr lang="it-IT" sz="1600" dirty="0">
                <a:solidFill>
                  <a:srgbClr val="000000"/>
                </a:solidFill>
                <a:latin typeface="Times New Roman" panose="02020603050405020304" pitchFamily="18" charset="0"/>
                <a:cs typeface="Times New Roman" panose="02020603050405020304" pitchFamily="18" charset="0"/>
              </a:rPr>
              <a:t/>
            </a:r>
            <a:br>
              <a:rPr lang="it-IT" sz="1600" dirty="0">
                <a:solidFill>
                  <a:srgbClr val="000000"/>
                </a:solidFill>
                <a:latin typeface="Times New Roman" panose="02020603050405020304" pitchFamily="18" charset="0"/>
                <a:cs typeface="Times New Roman" panose="02020603050405020304" pitchFamily="18" charset="0"/>
              </a:rPr>
            </a:br>
            <a:r>
              <a:rPr lang="it-IT" sz="1600" dirty="0">
                <a:solidFill>
                  <a:srgbClr val="000000"/>
                </a:solidFill>
                <a:latin typeface="Times New Roman" panose="02020603050405020304" pitchFamily="18" charset="0"/>
                <a:cs typeface="Times New Roman" panose="02020603050405020304" pitchFamily="18" charset="0"/>
              </a:rPr>
              <a:t/>
            </a:r>
            <a:br>
              <a:rPr lang="it-IT" sz="1600" dirty="0">
                <a:solidFill>
                  <a:srgbClr val="000000"/>
                </a:solidFill>
                <a:latin typeface="Times New Roman" panose="02020603050405020304" pitchFamily="18" charset="0"/>
                <a:cs typeface="Times New Roman" panose="02020603050405020304" pitchFamily="18" charset="0"/>
              </a:rPr>
            </a:br>
            <a:r>
              <a:rPr lang="it-IT" sz="1600" dirty="0">
                <a:solidFill>
                  <a:srgbClr val="000000"/>
                </a:solidFill>
                <a:latin typeface="Times New Roman" panose="02020603050405020304" pitchFamily="18" charset="0"/>
                <a:cs typeface="Times New Roman" panose="02020603050405020304" pitchFamily="18" charset="0"/>
              </a:rPr>
              <a:t>- CAPITOLATO TECNICO</a:t>
            </a:r>
            <a:br>
              <a:rPr lang="it-IT" sz="1600" dirty="0">
                <a:solidFill>
                  <a:srgbClr val="000000"/>
                </a:solidFill>
                <a:latin typeface="Times New Roman" panose="02020603050405020304" pitchFamily="18" charset="0"/>
                <a:cs typeface="Times New Roman" panose="02020603050405020304" pitchFamily="18" charset="0"/>
              </a:rPr>
            </a:br>
            <a:r>
              <a:rPr lang="it-IT" sz="1600" dirty="0">
                <a:solidFill>
                  <a:srgbClr val="000000"/>
                </a:solidFill>
                <a:latin typeface="Times New Roman" panose="02020603050405020304" pitchFamily="18" charset="0"/>
                <a:cs typeface="Times New Roman" panose="02020603050405020304" pitchFamily="18" charset="0"/>
              </a:rPr>
              <a:t>- CONVENZIONE</a:t>
            </a:r>
            <a:br>
              <a:rPr lang="it-IT" sz="1600" dirty="0">
                <a:solidFill>
                  <a:srgbClr val="000000"/>
                </a:solidFill>
                <a:latin typeface="Times New Roman" panose="02020603050405020304" pitchFamily="18" charset="0"/>
                <a:cs typeface="Times New Roman" panose="02020603050405020304" pitchFamily="18" charset="0"/>
              </a:rPr>
            </a:br>
            <a:r>
              <a:rPr lang="it-IT" sz="1600" dirty="0">
                <a:solidFill>
                  <a:srgbClr val="000000"/>
                </a:solidFill>
                <a:latin typeface="Times New Roman" panose="02020603050405020304" pitchFamily="18" charset="0"/>
                <a:cs typeface="Times New Roman" panose="02020603050405020304" pitchFamily="18" charset="0"/>
              </a:rPr>
              <a:t>- </a:t>
            </a:r>
            <a:r>
              <a:rPr lang="it-IT" sz="1600" dirty="0">
                <a:solidFill>
                  <a:schemeClr val="tx2"/>
                </a:solidFill>
                <a:latin typeface="Times New Roman" panose="02020603050405020304" pitchFamily="18" charset="0"/>
                <a:cs typeface="Times New Roman" panose="02020603050405020304" pitchFamily="18" charset="0"/>
              </a:rPr>
              <a:t>LISTINO PREZZI</a:t>
            </a:r>
            <a:r>
              <a:rPr lang="it-IT" sz="1600" dirty="0">
                <a:solidFill>
                  <a:srgbClr val="000000"/>
                </a:solidFill>
                <a:latin typeface="Times New Roman" panose="02020603050405020304" pitchFamily="18" charset="0"/>
                <a:cs typeface="Times New Roman" panose="02020603050405020304" pitchFamily="18" charset="0"/>
              </a:rPr>
              <a:t/>
            </a:r>
            <a:br>
              <a:rPr lang="it-IT" sz="1600" dirty="0">
                <a:solidFill>
                  <a:srgbClr val="000000"/>
                </a:solidFill>
                <a:latin typeface="Times New Roman" panose="02020603050405020304" pitchFamily="18" charset="0"/>
                <a:cs typeface="Times New Roman" panose="02020603050405020304" pitchFamily="18" charset="0"/>
              </a:rPr>
            </a:br>
            <a:r>
              <a:rPr lang="it-IT" sz="1600" dirty="0">
                <a:solidFill>
                  <a:srgbClr val="000000"/>
                </a:solidFill>
                <a:latin typeface="Times New Roman" panose="02020603050405020304" pitchFamily="18" charset="0"/>
                <a:cs typeface="Times New Roman" panose="02020603050405020304" pitchFamily="18" charset="0"/>
              </a:rPr>
              <a:t>- Modello CONFERMA DI ADESIONE</a:t>
            </a:r>
            <a:br>
              <a:rPr lang="it-IT" sz="1600" dirty="0">
                <a:solidFill>
                  <a:srgbClr val="000000"/>
                </a:solidFill>
                <a:latin typeface="Times New Roman" panose="02020603050405020304" pitchFamily="18" charset="0"/>
                <a:cs typeface="Times New Roman" panose="02020603050405020304" pitchFamily="18" charset="0"/>
              </a:rPr>
            </a:br>
            <a:r>
              <a:rPr lang="it-IT" sz="1600" dirty="0">
                <a:solidFill>
                  <a:srgbClr val="000000"/>
                </a:solidFill>
                <a:latin typeface="Times New Roman" panose="02020603050405020304" pitchFamily="18" charset="0"/>
                <a:cs typeface="Times New Roman" panose="02020603050405020304" pitchFamily="18" charset="0"/>
              </a:rPr>
              <a:t>- Modello RICHIESTA PRELIMINARE DI FORNITURA</a:t>
            </a:r>
            <a:br>
              <a:rPr lang="it-IT" sz="1600" dirty="0">
                <a:solidFill>
                  <a:srgbClr val="000000"/>
                </a:solidFill>
                <a:latin typeface="Times New Roman" panose="02020603050405020304" pitchFamily="18" charset="0"/>
                <a:cs typeface="Times New Roman" panose="02020603050405020304" pitchFamily="18" charset="0"/>
              </a:rPr>
            </a:br>
            <a:r>
              <a:rPr lang="it-IT" sz="1600" dirty="0">
                <a:solidFill>
                  <a:srgbClr val="000000"/>
                </a:solidFill>
                <a:latin typeface="Times New Roman" panose="02020603050405020304" pitchFamily="18" charset="0"/>
                <a:cs typeface="Times New Roman" panose="02020603050405020304" pitchFamily="18" charset="0"/>
              </a:rPr>
              <a:t>- Modello ORDINATIVO DI FORNITURA</a:t>
            </a:r>
            <a:br>
              <a:rPr lang="it-IT" sz="1600" dirty="0">
                <a:solidFill>
                  <a:srgbClr val="000000"/>
                </a:solidFill>
                <a:latin typeface="Times New Roman" panose="02020603050405020304" pitchFamily="18" charset="0"/>
                <a:cs typeface="Times New Roman" panose="02020603050405020304" pitchFamily="18" charset="0"/>
              </a:rPr>
            </a:br>
            <a:r>
              <a:rPr lang="it-IT" sz="1600" dirty="0">
                <a:solidFill>
                  <a:srgbClr val="000000"/>
                </a:solidFill>
                <a:latin typeface="Times New Roman" panose="02020603050405020304" pitchFamily="18" charset="0"/>
                <a:cs typeface="Times New Roman" panose="02020603050405020304" pitchFamily="18" charset="0"/>
              </a:rPr>
              <a:t>- Modello ORDINATIVO DI FORNITURA AGGIUNTIVO</a:t>
            </a:r>
            <a:br>
              <a:rPr lang="it-IT" sz="1600" dirty="0">
                <a:solidFill>
                  <a:srgbClr val="000000"/>
                </a:solidFill>
                <a:latin typeface="Times New Roman" panose="02020603050405020304" pitchFamily="18" charset="0"/>
                <a:cs typeface="Times New Roman" panose="02020603050405020304" pitchFamily="18" charset="0"/>
              </a:rPr>
            </a:br>
            <a:r>
              <a:rPr lang="it-IT" sz="1600" dirty="0">
                <a:solidFill>
                  <a:srgbClr val="000000"/>
                </a:solidFill>
                <a:latin typeface="Times New Roman" panose="02020603050405020304" pitchFamily="18" charset="0"/>
                <a:cs typeface="Times New Roman" panose="02020603050405020304" pitchFamily="18" charset="0"/>
              </a:rPr>
              <a:t>- SCHEDA SINTETICA RIEPILOGATIVA</a:t>
            </a:r>
            <a:br>
              <a:rPr lang="it-IT" sz="1600" dirty="0">
                <a:solidFill>
                  <a:srgbClr val="000000"/>
                </a:solidFill>
                <a:latin typeface="Times New Roman" panose="02020603050405020304" pitchFamily="18" charset="0"/>
                <a:cs typeface="Times New Roman" panose="02020603050405020304" pitchFamily="18" charset="0"/>
              </a:rPr>
            </a:br>
            <a:r>
              <a:rPr lang="it-IT" sz="1600" dirty="0">
                <a:solidFill>
                  <a:srgbClr val="000000"/>
                </a:solidFill>
                <a:latin typeface="Times New Roman" panose="02020603050405020304" pitchFamily="18" charset="0"/>
                <a:cs typeface="Times New Roman" panose="02020603050405020304" pitchFamily="18" charset="0"/>
              </a:rPr>
              <a:t>- CONTATTI FORNITORE</a:t>
            </a:r>
            <a:br>
              <a:rPr lang="it-IT" sz="1600" dirty="0">
                <a:solidFill>
                  <a:srgbClr val="000000"/>
                </a:solidFill>
                <a:latin typeface="Times New Roman" panose="02020603050405020304" pitchFamily="18" charset="0"/>
                <a:cs typeface="Times New Roman" panose="02020603050405020304" pitchFamily="18" charset="0"/>
              </a:rPr>
            </a:br>
            <a:r>
              <a:rPr lang="it-IT" sz="1600" dirty="0">
                <a:solidFill>
                  <a:srgbClr val="000000"/>
                </a:solidFill>
                <a:latin typeface="Times New Roman" panose="02020603050405020304" pitchFamily="18" charset="0"/>
                <a:cs typeface="Times New Roman" panose="02020603050405020304" pitchFamily="18" charset="0"/>
              </a:rPr>
              <a:t>- PROSPETTO RIEPILOGATIVO PENALI</a:t>
            </a:r>
            <a:br>
              <a:rPr lang="it-IT" sz="1600" dirty="0">
                <a:solidFill>
                  <a:srgbClr val="000000"/>
                </a:solidFill>
                <a:latin typeface="Times New Roman" panose="02020603050405020304" pitchFamily="18" charset="0"/>
                <a:cs typeface="Times New Roman" panose="02020603050405020304" pitchFamily="18" charset="0"/>
              </a:rPr>
            </a:br>
            <a:r>
              <a:rPr lang="it-IT" sz="1600" dirty="0">
                <a:solidFill>
                  <a:srgbClr val="000000"/>
                </a:solidFill>
                <a:latin typeface="Times New Roman" panose="02020603050405020304" pitchFamily="18" charset="0"/>
                <a:cs typeface="Times New Roman" panose="02020603050405020304" pitchFamily="18" charset="0"/>
              </a:rPr>
              <a:t>- STANDARD DI LETTERA CONTESTAZIONE PENALI</a:t>
            </a:r>
            <a:br>
              <a:rPr lang="it-IT" sz="1600" dirty="0">
                <a:solidFill>
                  <a:srgbClr val="000000"/>
                </a:solidFill>
                <a:latin typeface="Times New Roman" panose="02020603050405020304" pitchFamily="18" charset="0"/>
                <a:cs typeface="Times New Roman" panose="02020603050405020304" pitchFamily="18" charset="0"/>
              </a:rPr>
            </a:br>
            <a:r>
              <a:rPr lang="it-IT" sz="1600" dirty="0">
                <a:solidFill>
                  <a:srgbClr val="000000"/>
                </a:solidFill>
                <a:latin typeface="Times New Roman" panose="02020603050405020304" pitchFamily="18" charset="0"/>
                <a:cs typeface="Times New Roman" panose="02020603050405020304" pitchFamily="18" charset="0"/>
              </a:rPr>
              <a:t>- STANDARD DI LETTERA APPLICAZIONE PENALI</a:t>
            </a:r>
            <a:br>
              <a:rPr lang="it-IT" sz="1600" dirty="0">
                <a:solidFill>
                  <a:srgbClr val="000000"/>
                </a:solidFill>
                <a:latin typeface="Times New Roman" panose="02020603050405020304" pitchFamily="18" charset="0"/>
                <a:cs typeface="Times New Roman" panose="02020603050405020304" pitchFamily="18" charset="0"/>
              </a:rPr>
            </a:br>
            <a:r>
              <a:rPr lang="it-IT" sz="1600" dirty="0">
                <a:solidFill>
                  <a:srgbClr val="000000"/>
                </a:solidFill>
                <a:latin typeface="Times New Roman" panose="02020603050405020304" pitchFamily="18" charset="0"/>
                <a:cs typeface="Times New Roman" panose="02020603050405020304" pitchFamily="18" charset="0"/>
              </a:rPr>
              <a:t/>
            </a:r>
            <a:br>
              <a:rPr lang="it-IT" sz="16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4) Dopo aver preso visione della documentazione ed aver ottenuto il nulla osta da parte della SUAM per aderire alla Convenzione il Comune dovrà registrarsi attraverso la piattaforma GT-SUAM, la quale genererà un </a:t>
            </a:r>
            <a:r>
              <a:rPr lang="it-IT" sz="1800" b="1" dirty="0">
                <a:solidFill>
                  <a:srgbClr val="000000"/>
                </a:solidFill>
                <a:latin typeface="Times New Roman" panose="02020603050405020304" pitchFamily="18" charset="0"/>
                <a:cs typeface="Times New Roman" panose="02020603050405020304" pitchFamily="18" charset="0"/>
              </a:rPr>
              <a:t>RIEPILOGO ADESIONE da allegare all’Ordinativo di fornitura.</a:t>
            </a:r>
            <a:endParaRPr lang="it-IT"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4626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2ADFA5-503B-450B-ABB3-8A4AC71B0DEC}"/>
              </a:ext>
            </a:extLst>
          </p:cNvPr>
          <p:cNvSpPr>
            <a:spLocks noGrp="1"/>
          </p:cNvSpPr>
          <p:nvPr>
            <p:ph type="title" idx="4294967295"/>
          </p:nvPr>
        </p:nvSpPr>
        <p:spPr>
          <a:xfrm>
            <a:off x="353962" y="280219"/>
            <a:ext cx="11533238" cy="6162145"/>
          </a:xfrm>
        </p:spPr>
        <p:txBody>
          <a:bodyPr>
            <a:normAutofit fontScale="90000"/>
          </a:bodyPr>
          <a:lstStyle/>
          <a:p>
            <a:pPr lvl="0">
              <a:lnSpc>
                <a:spcPct val="100000"/>
              </a:lnSpc>
              <a:spcBef>
                <a:spcPts val="0"/>
              </a:spcBef>
              <a:spcAft>
                <a:spcPts val="1142"/>
              </a:spcAft>
            </a:pPr>
            <a:r>
              <a:rPr lang="it-IT" sz="2200" b="1" dirty="0">
                <a:solidFill>
                  <a:srgbClr val="000000"/>
                </a:solidFill>
                <a:latin typeface="Times New Roman" panose="02020603050405020304" pitchFamily="18" charset="0"/>
                <a:cs typeface="Times New Roman" panose="02020603050405020304" pitchFamily="18" charset="0"/>
              </a:rPr>
              <a:t>LA PROCEDURA DI ADESIONE ALLA CONVENZIONE</a:t>
            </a:r>
            <a:r>
              <a:rPr lang="it-IT" sz="2200" dirty="0">
                <a:solidFill>
                  <a:srgbClr val="000000"/>
                </a:solidFill>
                <a:latin typeface="Times New Roman" panose="02020603050405020304" pitchFamily="18" charset="0"/>
                <a:cs typeface="Times New Roman" panose="02020603050405020304" pitchFamily="18" charset="0"/>
              </a:rPr>
              <a:t/>
            </a:r>
            <a:br>
              <a:rPr lang="it-IT" sz="2200" dirty="0">
                <a:solidFill>
                  <a:srgbClr val="000000"/>
                </a:solidFill>
                <a:latin typeface="Times New Roman" panose="02020603050405020304" pitchFamily="18" charset="0"/>
                <a:cs typeface="Times New Roman" panose="02020603050405020304" pitchFamily="18" charset="0"/>
              </a:rPr>
            </a:br>
            <a:r>
              <a:rPr lang="it-IT" sz="1800" dirty="0">
                <a:solidFill>
                  <a:srgbClr val="1C1C1C"/>
                </a:solidFill>
                <a:latin typeface="Times New Roman" panose="02020603050405020304" pitchFamily="18" charset="0"/>
                <a:cs typeface="Times New Roman" panose="02020603050405020304" pitchFamily="18" charset="0"/>
              </a:rPr>
              <a:t>La procedura di adesione alla Convenzione si articola come segue:</a:t>
            </a:r>
            <a:br>
              <a:rPr lang="it-IT" sz="1800" dirty="0">
                <a:solidFill>
                  <a:srgbClr val="1C1C1C"/>
                </a:solidFill>
                <a:latin typeface="Times New Roman" panose="02020603050405020304" pitchFamily="18" charset="0"/>
                <a:cs typeface="Times New Roman" panose="02020603050405020304" pitchFamily="18" charset="0"/>
              </a:rPr>
            </a:br>
            <a:r>
              <a:rPr lang="it-IT" sz="1800" dirty="0">
                <a:solidFill>
                  <a:srgbClr val="1C1C1C"/>
                </a:solidFill>
                <a:latin typeface="Times New Roman" panose="02020603050405020304" pitchFamily="18" charset="0"/>
                <a:cs typeface="Times New Roman" panose="02020603050405020304" pitchFamily="18" charset="0"/>
              </a:rPr>
              <a:t/>
            </a:r>
            <a:br>
              <a:rPr lang="it-IT" sz="1800" dirty="0">
                <a:solidFill>
                  <a:srgbClr val="1C1C1C"/>
                </a:solidFill>
                <a:latin typeface="Times New Roman" panose="02020603050405020304" pitchFamily="18" charset="0"/>
                <a:cs typeface="Times New Roman" panose="02020603050405020304" pitchFamily="18" charset="0"/>
              </a:rPr>
            </a:br>
            <a:r>
              <a:rPr lang="it-IT" sz="1800" b="1" dirty="0">
                <a:solidFill>
                  <a:srgbClr val="1C1C1C"/>
                </a:solidFill>
                <a:latin typeface="Times New Roman" panose="02020603050405020304" pitchFamily="18" charset="0"/>
                <a:cs typeface="Times New Roman" panose="02020603050405020304" pitchFamily="18" charset="0"/>
              </a:rPr>
              <a:t>1. CONFERMA DI ADESIONE </a:t>
            </a:r>
            <a:r>
              <a:rPr lang="it-IT" sz="1800" dirty="0">
                <a:solidFill>
                  <a:srgbClr val="1C1C1C"/>
                </a:solidFill>
                <a:latin typeface="Times New Roman" panose="02020603050405020304" pitchFamily="18" charset="0"/>
                <a:cs typeface="Times New Roman" panose="02020603050405020304" pitchFamily="18" charset="0"/>
              </a:rPr>
              <a:t>(Modello CONFERMA DI ADESIONE): documento mediante il quale il Comune conferma alla SUAM (</a:t>
            </a:r>
            <a:r>
              <a:rPr lang="it-IT" sz="1800" u="sng" dirty="0">
                <a:solidFill>
                  <a:srgbClr val="1C1C1C"/>
                </a:solidFill>
                <a:latin typeface="Times New Roman" panose="02020603050405020304" pitchFamily="18" charset="0"/>
                <a:cs typeface="Times New Roman" panose="02020603050405020304" pitchFamily="18" charset="0"/>
              </a:rPr>
              <a:t>tramite PEC</a:t>
            </a:r>
            <a:r>
              <a:rPr lang="it-IT" sz="1800" dirty="0">
                <a:solidFill>
                  <a:srgbClr val="1C1C1C"/>
                </a:solidFill>
                <a:latin typeface="Times New Roman" panose="02020603050405020304" pitchFamily="18" charset="0"/>
                <a:cs typeface="Times New Roman" panose="02020603050405020304" pitchFamily="18" charset="0"/>
              </a:rPr>
              <a:t>) la sua intenzione di aderire alla Convenzione;</a:t>
            </a:r>
            <a:br>
              <a:rPr lang="it-IT" sz="1800" dirty="0">
                <a:solidFill>
                  <a:srgbClr val="1C1C1C"/>
                </a:solidFill>
                <a:latin typeface="Times New Roman" panose="02020603050405020304" pitchFamily="18" charset="0"/>
                <a:cs typeface="Times New Roman" panose="02020603050405020304" pitchFamily="18" charset="0"/>
              </a:rPr>
            </a:br>
            <a:r>
              <a:rPr lang="it-IT" sz="1800" dirty="0">
                <a:solidFill>
                  <a:srgbClr val="1C1C1C"/>
                </a:solidFill>
                <a:latin typeface="Times New Roman" panose="02020603050405020304" pitchFamily="18" charset="0"/>
                <a:cs typeface="Times New Roman" panose="02020603050405020304" pitchFamily="18" charset="0"/>
              </a:rPr>
              <a:t/>
            </a:r>
            <a:br>
              <a:rPr lang="it-IT" sz="1800" dirty="0">
                <a:solidFill>
                  <a:srgbClr val="1C1C1C"/>
                </a:solidFill>
                <a:latin typeface="Times New Roman" panose="02020603050405020304" pitchFamily="18" charset="0"/>
                <a:cs typeface="Times New Roman" panose="02020603050405020304" pitchFamily="18" charset="0"/>
              </a:rPr>
            </a:br>
            <a:r>
              <a:rPr lang="it-IT" sz="1800" b="1" dirty="0">
                <a:solidFill>
                  <a:srgbClr val="1C1C1C"/>
                </a:solidFill>
                <a:latin typeface="Times New Roman" panose="02020603050405020304" pitchFamily="18" charset="0"/>
                <a:cs typeface="Times New Roman" panose="02020603050405020304" pitchFamily="18" charset="0"/>
              </a:rPr>
              <a:t>2. NULLA OSTA ALLA CONFERMA DI ADESIONE</a:t>
            </a:r>
            <a:r>
              <a:rPr lang="it-IT" sz="1800" dirty="0">
                <a:solidFill>
                  <a:srgbClr val="1C1C1C"/>
                </a:solidFill>
                <a:latin typeface="Times New Roman" panose="02020603050405020304" pitchFamily="18" charset="0"/>
                <a:cs typeface="Times New Roman" panose="02020603050405020304" pitchFamily="18" charset="0"/>
              </a:rPr>
              <a:t>: con questo atto, che la SUAM invia </a:t>
            </a:r>
            <a:r>
              <a:rPr lang="it-IT" sz="1800" u="sng" dirty="0">
                <a:solidFill>
                  <a:srgbClr val="1C1C1C"/>
                </a:solidFill>
                <a:latin typeface="Times New Roman" panose="02020603050405020304" pitchFamily="18" charset="0"/>
                <a:cs typeface="Times New Roman" panose="02020603050405020304" pitchFamily="18" charset="0"/>
              </a:rPr>
              <a:t>tramite PEC</a:t>
            </a:r>
            <a:r>
              <a:rPr lang="it-IT" sz="1800" dirty="0">
                <a:solidFill>
                  <a:srgbClr val="1C1C1C"/>
                </a:solidFill>
                <a:latin typeface="Times New Roman" panose="02020603050405020304" pitchFamily="18" charset="0"/>
                <a:cs typeface="Times New Roman" panose="02020603050405020304" pitchFamily="18" charset="0"/>
              </a:rPr>
              <a:t> al Comune, viene accantonata la quota parte di massimale necessaria a soddisfare il fabbisogno del Comune e quest’ultimo viene autorizzato a contattare direttamente il Fornitore;</a:t>
            </a:r>
            <a:br>
              <a:rPr lang="it-IT" sz="1800" dirty="0">
                <a:solidFill>
                  <a:srgbClr val="1C1C1C"/>
                </a:solidFill>
                <a:latin typeface="Times New Roman" panose="02020603050405020304" pitchFamily="18" charset="0"/>
                <a:cs typeface="Times New Roman" panose="02020603050405020304" pitchFamily="18" charset="0"/>
              </a:rPr>
            </a:br>
            <a:r>
              <a:rPr lang="it-IT" sz="1800" dirty="0">
                <a:solidFill>
                  <a:srgbClr val="1C1C1C"/>
                </a:solidFill>
                <a:latin typeface="Times New Roman" panose="02020603050405020304" pitchFamily="18" charset="0"/>
                <a:cs typeface="Times New Roman" panose="02020603050405020304" pitchFamily="18" charset="0"/>
              </a:rPr>
              <a:t/>
            </a:r>
            <a:br>
              <a:rPr lang="it-IT" sz="1800" dirty="0">
                <a:solidFill>
                  <a:srgbClr val="1C1C1C"/>
                </a:solidFill>
                <a:latin typeface="Times New Roman" panose="02020603050405020304" pitchFamily="18" charset="0"/>
                <a:cs typeface="Times New Roman" panose="02020603050405020304" pitchFamily="18" charset="0"/>
              </a:rPr>
            </a:br>
            <a:r>
              <a:rPr lang="it-IT" sz="1800" b="1" dirty="0">
                <a:solidFill>
                  <a:srgbClr val="1C1C1C"/>
                </a:solidFill>
                <a:latin typeface="Times New Roman" panose="02020603050405020304" pitchFamily="18" charset="0"/>
                <a:cs typeface="Times New Roman" panose="02020603050405020304" pitchFamily="18" charset="0"/>
              </a:rPr>
              <a:t>3. RICHIESTA PRELIMINARE DI FORNITURA E ATTO DI REGOLAMENTAZIONE DEL SERVIZIO</a:t>
            </a:r>
            <a:r>
              <a:rPr lang="it-IT" sz="1800" dirty="0">
                <a:solidFill>
                  <a:srgbClr val="1C1C1C"/>
                </a:solidFill>
                <a:latin typeface="Times New Roman" panose="02020603050405020304" pitchFamily="18" charset="0"/>
                <a:cs typeface="Times New Roman" panose="02020603050405020304" pitchFamily="18" charset="0"/>
              </a:rPr>
              <a:t>(Modello RICHIESTA</a:t>
            </a:r>
            <a:br>
              <a:rPr lang="it-IT" sz="1800" dirty="0">
                <a:solidFill>
                  <a:srgbClr val="1C1C1C"/>
                </a:solidFill>
                <a:latin typeface="Times New Roman" panose="02020603050405020304" pitchFamily="18" charset="0"/>
                <a:cs typeface="Times New Roman" panose="02020603050405020304" pitchFamily="18" charset="0"/>
              </a:rPr>
            </a:br>
            <a:r>
              <a:rPr lang="it-IT" sz="1800" dirty="0">
                <a:solidFill>
                  <a:srgbClr val="1C1C1C"/>
                </a:solidFill>
                <a:latin typeface="Times New Roman" panose="02020603050405020304" pitchFamily="18" charset="0"/>
                <a:cs typeface="Times New Roman" panose="02020603050405020304" pitchFamily="18" charset="0"/>
              </a:rPr>
              <a:t>PRELIMINARE DI FORNITURA): il Comune e il Fornitore definiscono puntualmente l’oggetto contrattuale;</a:t>
            </a:r>
            <a:br>
              <a:rPr lang="it-IT" sz="1800" dirty="0">
                <a:solidFill>
                  <a:srgbClr val="1C1C1C"/>
                </a:solidFill>
                <a:latin typeface="Times New Roman" panose="02020603050405020304" pitchFamily="18" charset="0"/>
                <a:cs typeface="Times New Roman" panose="02020603050405020304" pitchFamily="18" charset="0"/>
              </a:rPr>
            </a:br>
            <a:r>
              <a:rPr lang="it-IT" sz="1800" dirty="0">
                <a:solidFill>
                  <a:srgbClr val="1C1C1C"/>
                </a:solidFill>
                <a:latin typeface="Times New Roman" panose="02020603050405020304" pitchFamily="18" charset="0"/>
                <a:cs typeface="Times New Roman" panose="02020603050405020304" pitchFamily="18" charset="0"/>
              </a:rPr>
              <a:t/>
            </a:r>
            <a:br>
              <a:rPr lang="it-IT" sz="1800" dirty="0">
                <a:solidFill>
                  <a:srgbClr val="1C1C1C"/>
                </a:solidFill>
                <a:latin typeface="Times New Roman" panose="02020603050405020304" pitchFamily="18" charset="0"/>
                <a:cs typeface="Times New Roman" panose="02020603050405020304" pitchFamily="18" charset="0"/>
              </a:rPr>
            </a:br>
            <a:r>
              <a:rPr lang="it-IT" sz="1800" b="1" dirty="0">
                <a:solidFill>
                  <a:srgbClr val="1C1C1C"/>
                </a:solidFill>
                <a:latin typeface="Times New Roman" panose="02020603050405020304" pitchFamily="18" charset="0"/>
                <a:cs typeface="Times New Roman" panose="02020603050405020304" pitchFamily="18" charset="0"/>
              </a:rPr>
              <a:t>4. ORDINATIVO DI FORNITURA (Modello ORDINATIVO DI FORNITURA</a:t>
            </a:r>
            <a:r>
              <a:rPr lang="it-IT" sz="1800" dirty="0">
                <a:solidFill>
                  <a:srgbClr val="1C1C1C"/>
                </a:solidFill>
                <a:latin typeface="Times New Roman" panose="02020603050405020304" pitchFamily="18" charset="0"/>
                <a:cs typeface="Times New Roman" panose="02020603050405020304" pitchFamily="18" charset="0"/>
              </a:rPr>
              <a:t>): contratto attuativo della Convenzione che il Comune deve caricare su GT-SUAM ed inviare al Fornitore. All’ordinativo di fornitura dovrà essere allegato il RIEPILOGO ADESIONE, generato attraverso la piattaforma GT-SUAM.</a:t>
            </a:r>
            <a:br>
              <a:rPr lang="it-IT" sz="1800" dirty="0">
                <a:solidFill>
                  <a:srgbClr val="1C1C1C"/>
                </a:solidFill>
                <a:latin typeface="Times New Roman" panose="02020603050405020304" pitchFamily="18" charset="0"/>
                <a:cs typeface="Times New Roman" panose="02020603050405020304" pitchFamily="18" charset="0"/>
              </a:rPr>
            </a:br>
            <a:r>
              <a:rPr lang="it-IT" sz="1800" dirty="0">
                <a:solidFill>
                  <a:srgbClr val="1C1C1C"/>
                </a:solidFill>
                <a:latin typeface="Times New Roman" panose="02020603050405020304" pitchFamily="18" charset="0"/>
                <a:cs typeface="Times New Roman" panose="02020603050405020304" pitchFamily="18" charset="0"/>
              </a:rPr>
              <a:t/>
            </a:r>
            <a:br>
              <a:rPr lang="it-IT" sz="1800" dirty="0">
                <a:solidFill>
                  <a:srgbClr val="1C1C1C"/>
                </a:solidFill>
                <a:latin typeface="Times New Roman" panose="02020603050405020304" pitchFamily="18" charset="0"/>
                <a:cs typeface="Times New Roman" panose="02020603050405020304" pitchFamily="18" charset="0"/>
              </a:rPr>
            </a:br>
            <a:r>
              <a:rPr lang="it-IT" sz="1800" b="1" u="sng" dirty="0">
                <a:solidFill>
                  <a:srgbClr val="FF0000"/>
                </a:solidFill>
                <a:latin typeface="Times New Roman" panose="02020603050405020304" pitchFamily="18" charset="0"/>
                <a:cs typeface="Times New Roman" panose="02020603050405020304" pitchFamily="18" charset="0"/>
              </a:rPr>
              <a:t>ATTENZIONE: Al fine di semplificare le modalità di adesione, la presente procedura si intende sostitutiva di quella prevista nell’Art. 3 «ATTIVAZIONE DEI SERVIZI» del Capitolato tecnico a base di gara. </a:t>
            </a:r>
            <a:br>
              <a:rPr lang="it-IT" sz="1800" b="1" u="sng" dirty="0">
                <a:solidFill>
                  <a:srgbClr val="FF0000"/>
                </a:solidFill>
                <a:latin typeface="Times New Roman" panose="02020603050405020304" pitchFamily="18" charset="0"/>
                <a:cs typeface="Times New Roman" panose="02020603050405020304" pitchFamily="18" charset="0"/>
              </a:rPr>
            </a:br>
            <a:r>
              <a:rPr lang="it-IT" sz="1800" b="1" u="sng" dirty="0">
                <a:solidFill>
                  <a:srgbClr val="FF0000"/>
                </a:solidFill>
                <a:latin typeface="Times New Roman" panose="02020603050405020304" pitchFamily="18" charset="0"/>
                <a:cs typeface="Times New Roman" panose="02020603050405020304" pitchFamily="18" charset="0"/>
              </a:rPr>
              <a:t>Pertanto, non è più previsto l’invio da parte del Comune alla SUAM della PROPOSTA DI ADESIONE. Il Comune potrà procedere a caricare direttamente l’Ordinativo di fornitura sulla Piattaforma GT-SUAM.</a:t>
            </a:r>
            <a:r>
              <a:rPr lang="it-IT" sz="1600" u="sng" dirty="0">
                <a:solidFill>
                  <a:srgbClr val="FF0000"/>
                </a:solidFill>
                <a:latin typeface="Times New Roman" panose="02020603050405020304" pitchFamily="18" charset="0"/>
                <a:cs typeface="Times New Roman" panose="02020603050405020304" pitchFamily="18" charset="0"/>
              </a:rPr>
              <a:t/>
            </a:r>
            <a:br>
              <a:rPr lang="it-IT" sz="1600" u="sng" dirty="0">
                <a:solidFill>
                  <a:srgbClr val="FF0000"/>
                </a:solidFill>
                <a:latin typeface="Times New Roman" panose="02020603050405020304" pitchFamily="18" charset="0"/>
                <a:cs typeface="Times New Roman" panose="02020603050405020304" pitchFamily="18" charset="0"/>
              </a:rPr>
            </a:br>
            <a:r>
              <a:rPr lang="it-IT" sz="1400" dirty="0">
                <a:solidFill>
                  <a:srgbClr val="1C1C1C"/>
                </a:solidFill>
                <a:latin typeface="Times New Roman" panose="02020603050405020304" pitchFamily="18" charset="0"/>
                <a:cs typeface="Times New Roman" panose="02020603050405020304" pitchFamily="18" charset="0"/>
              </a:rPr>
              <a:t/>
            </a:r>
            <a:br>
              <a:rPr lang="it-IT" sz="1400" dirty="0">
                <a:solidFill>
                  <a:srgbClr val="1C1C1C"/>
                </a:solidFill>
                <a:latin typeface="Times New Roman" panose="02020603050405020304" pitchFamily="18" charset="0"/>
                <a:cs typeface="Times New Roman" panose="02020603050405020304" pitchFamily="18" charset="0"/>
              </a:rPr>
            </a:br>
            <a:endParaRPr lang="it-IT"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2778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8B1CC9-8352-432C-BB58-607997B635E3}"/>
              </a:ext>
            </a:extLst>
          </p:cNvPr>
          <p:cNvSpPr>
            <a:spLocks noGrp="1"/>
          </p:cNvSpPr>
          <p:nvPr>
            <p:ph type="title" idx="4294967295"/>
          </p:nvPr>
        </p:nvSpPr>
        <p:spPr>
          <a:xfrm>
            <a:off x="422032" y="295422"/>
            <a:ext cx="11338560" cy="6400800"/>
          </a:xfrm>
        </p:spPr>
        <p:txBody>
          <a:bodyPr>
            <a:normAutofit fontScale="90000"/>
          </a:bodyPr>
          <a:lstStyle/>
          <a:p>
            <a:r>
              <a:rPr lang="it-IT" sz="2800" b="1" dirty="0">
                <a:latin typeface="Times New Roman" panose="02020603050405020304" pitchFamily="18" charset="0"/>
                <a:cs typeface="Times New Roman" panose="02020603050405020304" pitchFamily="18" charset="0"/>
              </a:rPr>
              <a:t/>
            </a:r>
            <a:br>
              <a:rPr lang="it-IT" sz="2800" b="1" dirty="0">
                <a:latin typeface="Times New Roman" panose="02020603050405020304" pitchFamily="18" charset="0"/>
                <a:cs typeface="Times New Roman" panose="02020603050405020304" pitchFamily="18" charset="0"/>
              </a:rPr>
            </a:br>
            <a:r>
              <a:rPr lang="it-IT" sz="2800" b="1" dirty="0">
                <a:latin typeface="Times New Roman" panose="02020603050405020304" pitchFamily="18" charset="0"/>
                <a:cs typeface="Times New Roman" panose="02020603050405020304" pitchFamily="18" charset="0"/>
              </a:rPr>
              <a:t/>
            </a:r>
            <a:br>
              <a:rPr lang="it-IT" sz="2800" b="1" dirty="0">
                <a:latin typeface="Times New Roman" panose="02020603050405020304" pitchFamily="18" charset="0"/>
                <a:cs typeface="Times New Roman" panose="02020603050405020304" pitchFamily="18" charset="0"/>
              </a:rPr>
            </a:br>
            <a:r>
              <a:rPr lang="it-IT" sz="2800" b="1" dirty="0">
                <a:latin typeface="Times New Roman" panose="02020603050405020304" pitchFamily="18" charset="0"/>
                <a:cs typeface="Times New Roman" panose="02020603050405020304" pitchFamily="18" charset="0"/>
              </a:rPr>
              <a:t/>
            </a:r>
            <a:br>
              <a:rPr lang="it-IT" sz="2800" b="1" dirty="0">
                <a:latin typeface="Times New Roman" panose="02020603050405020304" pitchFamily="18" charset="0"/>
                <a:cs typeface="Times New Roman" panose="02020603050405020304" pitchFamily="18" charset="0"/>
              </a:rPr>
            </a:br>
            <a:r>
              <a:rPr lang="it-IT" sz="2800" b="1" dirty="0">
                <a:latin typeface="Times New Roman" panose="02020603050405020304" pitchFamily="18" charset="0"/>
                <a:cs typeface="Times New Roman" panose="02020603050405020304" pitchFamily="18" charset="0"/>
              </a:rPr>
              <a:t/>
            </a:r>
            <a:br>
              <a:rPr lang="it-IT" sz="2800" b="1" dirty="0">
                <a:latin typeface="Times New Roman" panose="02020603050405020304" pitchFamily="18" charset="0"/>
                <a:cs typeface="Times New Roman" panose="02020603050405020304" pitchFamily="18" charset="0"/>
              </a:rPr>
            </a:br>
            <a:r>
              <a:rPr lang="it-IT" sz="2800" b="1" dirty="0">
                <a:latin typeface="Times New Roman" panose="02020603050405020304" pitchFamily="18" charset="0"/>
                <a:cs typeface="Times New Roman" panose="02020603050405020304" pitchFamily="18" charset="0"/>
              </a:rPr>
              <a:t/>
            </a:r>
            <a:br>
              <a:rPr lang="it-IT" sz="2800" b="1" dirty="0">
                <a:latin typeface="Times New Roman" panose="02020603050405020304" pitchFamily="18" charset="0"/>
                <a:cs typeface="Times New Roman" panose="02020603050405020304" pitchFamily="18" charset="0"/>
              </a:rPr>
            </a:br>
            <a:r>
              <a:rPr lang="it-IT" sz="2800" b="1" dirty="0">
                <a:latin typeface="Times New Roman" panose="02020603050405020304" pitchFamily="18" charset="0"/>
                <a:cs typeface="Times New Roman" panose="02020603050405020304" pitchFamily="18" charset="0"/>
              </a:rPr>
              <a:t>LA CONFERMA DI ADESIONE</a:t>
            </a:r>
            <a:r>
              <a:rPr lang="it-IT" sz="3200" dirty="0">
                <a:solidFill>
                  <a:srgbClr val="FF0000"/>
                </a:solidFill>
                <a:latin typeface="Times New Roman" panose="02020603050405020304" pitchFamily="18" charset="0"/>
                <a:cs typeface="Times New Roman" panose="02020603050405020304" pitchFamily="18" charset="0"/>
              </a:rPr>
              <a:t/>
            </a:r>
            <a:br>
              <a:rPr lang="it-IT" sz="3200" dirty="0">
                <a:solidFill>
                  <a:srgbClr val="FF0000"/>
                </a:solidFill>
                <a:latin typeface="Times New Roman" panose="02020603050405020304" pitchFamily="18" charset="0"/>
                <a:cs typeface="Times New Roman" panose="02020603050405020304" pitchFamily="18" charset="0"/>
              </a:rPr>
            </a:br>
            <a:r>
              <a:rPr lang="it-IT" sz="2200" dirty="0">
                <a:solidFill>
                  <a:srgbClr val="000000"/>
                </a:solidFill>
              </a:rPr>
              <a:t/>
            </a:r>
            <a:br>
              <a:rPr lang="it-IT" sz="2200" dirty="0">
                <a:solidFill>
                  <a:srgbClr val="000000"/>
                </a:solidFill>
              </a:rPr>
            </a:br>
            <a:r>
              <a:rPr lang="it-IT" sz="2000" dirty="0">
                <a:solidFill>
                  <a:srgbClr val="000000"/>
                </a:solidFill>
                <a:latin typeface="Times New Roman" panose="02020603050405020304" pitchFamily="18" charset="0"/>
                <a:cs typeface="Times New Roman" panose="02020603050405020304" pitchFamily="18" charset="0"/>
              </a:rPr>
              <a:t>Il Comune interessato, deve trasmettere alla SUAM, </a:t>
            </a:r>
            <a:r>
              <a:rPr lang="it-IT" sz="2000" u="sng" dirty="0">
                <a:solidFill>
                  <a:srgbClr val="000000"/>
                </a:solidFill>
                <a:latin typeface="Times New Roman" panose="02020603050405020304" pitchFamily="18" charset="0"/>
                <a:cs typeface="Times New Roman" panose="02020603050405020304" pitchFamily="18" charset="0"/>
              </a:rPr>
              <a:t>tramite PEC</a:t>
            </a:r>
            <a:r>
              <a:rPr lang="it-IT" sz="2000" dirty="0">
                <a:solidFill>
                  <a:srgbClr val="000000"/>
                </a:solidFill>
                <a:latin typeface="Times New Roman" panose="02020603050405020304" pitchFamily="18" charset="0"/>
                <a:cs typeface="Times New Roman" panose="02020603050405020304" pitchFamily="18" charset="0"/>
              </a:rPr>
              <a:t>, la CONFERMA DI ADESIONE, sottoscritta da un soggetto autorizzato ad impegnare formalmente e legalmente la stessa.</a:t>
            </a: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
            </a: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Attraverso la Conferma di adesione il Comune fornirà alla SUAM i seguenti elementi:</a:t>
            </a: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
            </a: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a) Le prestazioni di cui necessita;</a:t>
            </a: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
            </a: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a) </a:t>
            </a:r>
            <a:r>
              <a:rPr lang="it-IT" sz="2000" b="1" dirty="0">
                <a:solidFill>
                  <a:srgbClr val="000000"/>
                </a:solidFill>
                <a:latin typeface="Times New Roman" panose="02020603050405020304" pitchFamily="18" charset="0"/>
                <a:cs typeface="Times New Roman" panose="02020603050405020304" pitchFamily="18" charset="0"/>
              </a:rPr>
              <a:t>L’importo </a:t>
            </a:r>
            <a:r>
              <a:rPr lang="it-IT" sz="2000" b="1" u="sng" dirty="0">
                <a:solidFill>
                  <a:srgbClr val="000000"/>
                </a:solidFill>
                <a:latin typeface="Times New Roman" panose="02020603050405020304" pitchFamily="18" charset="0"/>
                <a:cs typeface="Times New Roman" panose="02020603050405020304" pitchFamily="18" charset="0"/>
              </a:rPr>
              <a:t>presuntivo</a:t>
            </a:r>
            <a:r>
              <a:rPr lang="it-IT" sz="2000" b="1" dirty="0">
                <a:solidFill>
                  <a:srgbClr val="000000"/>
                </a:solidFill>
                <a:latin typeface="Times New Roman" panose="02020603050405020304" pitchFamily="18" charset="0"/>
                <a:cs typeface="Times New Roman" panose="02020603050405020304" pitchFamily="18" charset="0"/>
              </a:rPr>
              <a:t> di adesione alla Convenzione </a:t>
            </a:r>
            <a:r>
              <a:rPr lang="it-IT" sz="2000" dirty="0">
                <a:solidFill>
                  <a:srgbClr val="000000"/>
                </a:solidFill>
                <a:latin typeface="Times New Roman" panose="02020603050405020304" pitchFamily="18" charset="0"/>
                <a:cs typeface="Times New Roman" panose="02020603050405020304" pitchFamily="18" charset="0"/>
              </a:rPr>
              <a:t>sulla base delle stime effettuate dal Comune considerando il listino prezzi allegato alla presente Guida e la spesa storica del Comune stesso;</a:t>
            </a: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
            </a: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c) Il termine entro cui saranno emessi gli Ordinativi di Fornitura (che non potrà superare il periodo di validità della Convenzione, pari a 36 mesi);</a:t>
            </a: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
            </a:r>
            <a:br>
              <a:rPr lang="it-IT" sz="2000" dirty="0">
                <a:solidFill>
                  <a:srgbClr val="000000"/>
                </a:solidFill>
                <a:latin typeface="Times New Roman" panose="02020603050405020304" pitchFamily="18" charset="0"/>
                <a:cs typeface="Times New Roman" panose="02020603050405020304" pitchFamily="18" charset="0"/>
              </a:rPr>
            </a:br>
            <a:r>
              <a:rPr lang="it-IT" sz="2000" dirty="0">
                <a:solidFill>
                  <a:srgbClr val="000000"/>
                </a:solidFill>
                <a:latin typeface="Times New Roman" panose="02020603050405020304" pitchFamily="18" charset="0"/>
                <a:cs typeface="Times New Roman" panose="02020603050405020304" pitchFamily="18" charset="0"/>
              </a:rPr>
              <a:t>d) Il nominativo del Responsabile dell’esecuzione del contratto attuativo e il nominativo del Direttore dell’Esecuzione e i loro contatti di posta elettronica. Le due figure possono coincidere.</a:t>
            </a: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r>
              <a:rPr lang="it-IT" sz="1800" dirty="0">
                <a:solidFill>
                  <a:srgbClr val="000000"/>
                </a:solidFill>
                <a:latin typeface="Times New Roman" panose="02020603050405020304" pitchFamily="18" charset="0"/>
                <a:cs typeface="Times New Roman" panose="02020603050405020304" pitchFamily="18" charset="0"/>
              </a:rPr>
              <a:t/>
            </a:r>
            <a:br>
              <a:rPr lang="it-IT" sz="1800" dirty="0">
                <a:solidFill>
                  <a:srgbClr val="000000"/>
                </a:solidFill>
                <a:latin typeface="Times New Roman" panose="02020603050405020304" pitchFamily="18" charset="0"/>
                <a:cs typeface="Times New Roman" panose="02020603050405020304" pitchFamily="18" charset="0"/>
              </a:rPr>
            </a:br>
            <a:endParaRPr lang="it-IT" sz="3600" dirty="0"/>
          </a:p>
        </p:txBody>
      </p:sp>
    </p:spTree>
    <p:extLst>
      <p:ext uri="{BB962C8B-B14F-4D97-AF65-F5344CB8AC3E}">
        <p14:creationId xmlns:p14="http://schemas.microsoft.com/office/powerpoint/2010/main" val="13039856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8D277EC6-98F1-4A22-91F5-74DAA870898F}"/>
              </a:ext>
            </a:extLst>
          </p:cNvPr>
          <p:cNvSpPr/>
          <p:nvPr/>
        </p:nvSpPr>
        <p:spPr>
          <a:xfrm>
            <a:off x="309717" y="265471"/>
            <a:ext cx="11155080" cy="5801588"/>
          </a:xfrm>
          <a:prstGeom prst="rect">
            <a:avLst/>
          </a:prstGeom>
        </p:spPr>
        <p:txBody>
          <a:bodyPr wrap="square">
            <a:spAutoFit/>
          </a:bodyPr>
          <a:lstStyle/>
          <a:p>
            <a:pPr lvl="0" algn="just"/>
            <a:r>
              <a:rPr lang="it-IT" sz="1600" b="1" dirty="0">
                <a:solidFill>
                  <a:schemeClr val="tx2"/>
                </a:solidFill>
                <a:latin typeface="Times New Roman" panose="02020603050405020304" pitchFamily="18" charset="0"/>
                <a:ea typeface="+mj-ea"/>
                <a:cs typeface="Times New Roman" panose="02020603050405020304" pitchFamily="18" charset="0"/>
              </a:rPr>
              <a:t>NULLA OSTA DELLA SUAM – RICHIESTA PRELIMINARE DI FORNITURA- PROGRAMMA DI INSERIMENTO LAVORATIVO - SOPRALLUOGO</a:t>
            </a:r>
          </a:p>
          <a:p>
            <a:pPr lvl="0"/>
            <a:endParaRPr lang="it-IT" sz="1400" dirty="0"/>
          </a:p>
          <a:p>
            <a:pPr marL="342900" lvl="0" indent="-342900" algn="just">
              <a:buFont typeface="Arial" panose="020B0604020202020204" pitchFamily="34" charset="0"/>
              <a:buChar char="•"/>
            </a:pPr>
            <a:r>
              <a:rPr lang="it-IT" sz="1300" dirty="0">
                <a:latin typeface="Times New Roman" panose="02020603050405020304" pitchFamily="18" charset="0"/>
                <a:ea typeface="+mj-ea"/>
                <a:cs typeface="Times New Roman" panose="02020603050405020304" pitchFamily="18" charset="0"/>
              </a:rPr>
              <a:t>La SUAM, entro 5 giorni lavorativi dal ricevimento della CONFERMA DI ADESIONE da parte del Comune, ne prenderà atto e rilascerà il </a:t>
            </a:r>
            <a:r>
              <a:rPr lang="it-IT" sz="1300" b="1" dirty="0">
                <a:latin typeface="Times New Roman" panose="02020603050405020304" pitchFamily="18" charset="0"/>
                <a:ea typeface="+mj-ea"/>
                <a:cs typeface="Times New Roman" panose="02020603050405020304" pitchFamily="18" charset="0"/>
              </a:rPr>
              <a:t>nulla osta</a:t>
            </a:r>
            <a:r>
              <a:rPr lang="it-IT" sz="1300" dirty="0">
                <a:latin typeface="Times New Roman" panose="02020603050405020304" pitchFamily="18" charset="0"/>
                <a:ea typeface="+mj-ea"/>
                <a:cs typeface="Times New Roman" panose="02020603050405020304" pitchFamily="18" charset="0"/>
              </a:rPr>
              <a:t>.</a:t>
            </a:r>
          </a:p>
          <a:p>
            <a:pPr marL="342900" lvl="0" indent="-342900" algn="just">
              <a:buFont typeface="Arial" panose="020B0604020202020204" pitchFamily="34" charset="0"/>
              <a:buChar char="•"/>
            </a:pPr>
            <a:r>
              <a:rPr lang="it-IT" sz="1300" dirty="0">
                <a:latin typeface="Times New Roman" panose="02020603050405020304" pitchFamily="18" charset="0"/>
                <a:ea typeface="+mj-ea"/>
                <a:cs typeface="Times New Roman" panose="02020603050405020304" pitchFamily="18" charset="0"/>
              </a:rPr>
              <a:t>Il Comune, in seguito al ricevimento del nulla osta da parte della SUAM, è autorizzata ad emettere </a:t>
            </a:r>
            <a:r>
              <a:rPr lang="it-IT" sz="1300" b="1" dirty="0">
                <a:latin typeface="Times New Roman" panose="02020603050405020304" pitchFamily="18" charset="0"/>
                <a:ea typeface="+mj-ea"/>
                <a:cs typeface="Times New Roman" panose="02020603050405020304" pitchFamily="18" charset="0"/>
              </a:rPr>
              <a:t>la</a:t>
            </a:r>
            <a:r>
              <a:rPr lang="it-IT" sz="1300" dirty="0">
                <a:latin typeface="Times New Roman" panose="02020603050405020304" pitchFamily="18" charset="0"/>
                <a:ea typeface="+mj-ea"/>
                <a:cs typeface="Times New Roman" panose="02020603050405020304" pitchFamily="18" charset="0"/>
              </a:rPr>
              <a:t> </a:t>
            </a:r>
            <a:r>
              <a:rPr lang="it-IT" sz="1300" b="1" dirty="0">
                <a:latin typeface="Times New Roman" panose="02020603050405020304" pitchFamily="18" charset="0"/>
                <a:ea typeface="+mj-ea"/>
                <a:cs typeface="Times New Roman" panose="02020603050405020304" pitchFamily="18" charset="0"/>
              </a:rPr>
              <a:t>Richiesta preliminare di fornitura, </a:t>
            </a:r>
            <a:r>
              <a:rPr lang="it-IT" sz="1300" dirty="0">
                <a:latin typeface="Times New Roman" panose="02020603050405020304" pitchFamily="18" charset="0"/>
                <a:ea typeface="+mj-ea"/>
                <a:cs typeface="Times New Roman" panose="02020603050405020304" pitchFamily="18" charset="0"/>
              </a:rPr>
              <a:t>che avvia l’interlocuzione tra il Comune e il Fornitore. La Richiesta Preliminare di Fornitura in particolare, contiene una </a:t>
            </a:r>
            <a:r>
              <a:rPr lang="it-IT" sz="1300" u="sng" dirty="0">
                <a:latin typeface="Times New Roman" panose="02020603050405020304" pitchFamily="18" charset="0"/>
                <a:ea typeface="+mj-ea"/>
                <a:cs typeface="Times New Roman" panose="02020603050405020304" pitchFamily="18" charset="0"/>
              </a:rPr>
              <a:t>tabella relativa ai dati del personale utilizzato nell’eventuale contratto in corso di esecuzione (Modulo 3 della RPF).</a:t>
            </a:r>
            <a:endParaRPr lang="it-IT" sz="1300" dirty="0">
              <a:latin typeface="Times New Roman" panose="02020603050405020304" pitchFamily="18" charset="0"/>
              <a:ea typeface="+mj-ea"/>
              <a:cs typeface="Times New Roman" panose="02020603050405020304" pitchFamily="18" charset="0"/>
            </a:endParaRPr>
          </a:p>
          <a:p>
            <a:pPr marL="342900" indent="-342900" algn="just">
              <a:buFont typeface="Arial" panose="020B0604020202020204" pitchFamily="34" charset="0"/>
              <a:buChar char="•"/>
            </a:pPr>
            <a:r>
              <a:rPr lang="it-IT" sz="1300" dirty="0">
                <a:latin typeface="Times New Roman" panose="02020603050405020304" pitchFamily="18" charset="0"/>
                <a:ea typeface="+mj-ea"/>
                <a:cs typeface="Times New Roman" panose="02020603050405020304" pitchFamily="18" charset="0"/>
              </a:rPr>
              <a:t>Il Fornitore, entro 7 giorni solari dalla ricezione della Richiesta Preliminare di Fornitura ha l’obbligo di concordare, con il Comune interessato, la data del </a:t>
            </a:r>
            <a:r>
              <a:rPr lang="it-IT" sz="1300" b="1" dirty="0">
                <a:latin typeface="Times New Roman" panose="02020603050405020304" pitchFamily="18" charset="0"/>
                <a:ea typeface="+mj-ea"/>
                <a:cs typeface="Times New Roman" panose="02020603050405020304" pitchFamily="18" charset="0"/>
              </a:rPr>
              <a:t>sopralluogo</a:t>
            </a:r>
            <a:r>
              <a:rPr lang="it-IT" sz="1300" dirty="0">
                <a:latin typeface="Times New Roman" panose="02020603050405020304" pitchFamily="18" charset="0"/>
                <a:ea typeface="+mj-ea"/>
                <a:cs typeface="Times New Roman" panose="02020603050405020304" pitchFamily="18" charset="0"/>
              </a:rPr>
              <a:t> che dovrà comunque avvenire entro 20 giorni solari dalla ricezione della Richiesta stessa. </a:t>
            </a:r>
            <a:r>
              <a:rPr lang="it-IT" sz="1300" dirty="0">
                <a:latin typeface="Times New Roman" panose="02020603050405020304" pitchFamily="18" charset="0"/>
                <a:cs typeface="Times New Roman" panose="02020603050405020304" pitchFamily="18" charset="0"/>
              </a:rPr>
              <a:t>Il sopralluogo avrà lo scopo di prendere atto delle varie linee di andata e di ritorno; a tal fine il Comune metterà a disposizione del Fornitore l’ultimo Piano di trasporto annuale vigente, riportante le varie linee di trasporto (l’indirizzo del punto di partenza e del punto di arrivo, gli orari di partenza e quelli di arrivo, la successione delle fermate e relativi orari, il numero Km totali della linea, il numero e la tipologia degli alunni da trasportare, la durata del servizio nel corso dell’anno giorno da/a e giorni della settimana). Il Comune fornirà altresì ogni utile informazione circa eventuali modifiche da apportare al Piano di trasporto, di cui sia già a conoscenza.</a:t>
            </a:r>
          </a:p>
          <a:p>
            <a:pPr marL="342900" lvl="0" indent="-342900" algn="just">
              <a:buFont typeface="Arial" panose="020B0604020202020204" pitchFamily="34" charset="0"/>
              <a:buChar char="•"/>
            </a:pPr>
            <a:r>
              <a:rPr lang="it-IT" sz="1300" dirty="0">
                <a:latin typeface="Times New Roman" panose="02020603050405020304" pitchFamily="18" charset="0"/>
                <a:ea typeface="+mj-ea"/>
                <a:cs typeface="Times New Roman" panose="02020603050405020304" pitchFamily="18" charset="0"/>
              </a:rPr>
              <a:t>Tenendo conto di questa tabella, il Fornitore dovrà comunicare contestualmente alla presentazione dell’Atto di Regolamentazione del servizio e prima dell’effettiva attivazione dei servizi, tramite PEC, il </a:t>
            </a:r>
            <a:r>
              <a:rPr lang="it-IT" sz="1300" b="1" dirty="0">
                <a:latin typeface="Times New Roman" panose="02020603050405020304" pitchFamily="18" charset="0"/>
                <a:ea typeface="+mj-ea"/>
                <a:cs typeface="Times New Roman" panose="02020603050405020304" pitchFamily="18" charset="0"/>
              </a:rPr>
              <a:t>Programma di inserimento lavorativo </a:t>
            </a:r>
            <a:r>
              <a:rPr lang="it-IT" sz="1300" dirty="0">
                <a:latin typeface="Times New Roman" panose="02020603050405020304" pitchFamily="18" charset="0"/>
                <a:ea typeface="+mj-ea"/>
                <a:cs typeface="Times New Roman" panose="02020603050405020304" pitchFamily="18" charset="0"/>
              </a:rPr>
              <a:t>nel quale devono essere specificati a titolo esemplificativo: </a:t>
            </a:r>
          </a:p>
          <a:p>
            <a:pPr marL="363538" lvl="0" indent="-274638" algn="just">
              <a:buAutoNum type="alphaLcParenR"/>
            </a:pPr>
            <a:r>
              <a:rPr lang="it-IT" sz="1300" dirty="0">
                <a:latin typeface="Times New Roman" panose="02020603050405020304" pitchFamily="18" charset="0"/>
                <a:ea typeface="+mj-ea"/>
                <a:cs typeface="Times New Roman" panose="02020603050405020304" pitchFamily="18" charset="0"/>
              </a:rPr>
              <a:t>numero, tipologia e monte ore dei soggetti da inserire, nonché mansioni e condizioni contrattuali dei lavoratori inseriti (tipo di contratto, livello, regime previdenziale); </a:t>
            </a:r>
          </a:p>
          <a:p>
            <a:pPr marL="363538" lvl="0" indent="-274638" algn="just">
              <a:buAutoNum type="alphaLcParenR"/>
            </a:pPr>
            <a:r>
              <a:rPr lang="it-IT" sz="1300" dirty="0">
                <a:latin typeface="Times New Roman" panose="02020603050405020304" pitchFamily="18" charset="0"/>
                <a:ea typeface="+mj-ea"/>
                <a:cs typeface="Times New Roman" panose="02020603050405020304" pitchFamily="18" charset="0"/>
              </a:rPr>
              <a:t>modalità e attività riferite alle fasi di reclutamento, selezione e collocazione dei lavoratori inseriti;</a:t>
            </a:r>
          </a:p>
          <a:p>
            <a:pPr marL="363538" lvl="0" indent="-274638" algn="just">
              <a:buAutoNum type="alphaLcParenR"/>
            </a:pPr>
            <a:r>
              <a:rPr lang="it-IT" sz="1300" dirty="0">
                <a:latin typeface="Times New Roman" panose="02020603050405020304" pitchFamily="18" charset="0"/>
                <a:ea typeface="+mj-ea"/>
                <a:cs typeface="Times New Roman" panose="02020603050405020304" pitchFamily="18" charset="0"/>
              </a:rPr>
              <a:t>obiettivi perseguiti con l'inserimento lavorativo, azioni e modalità organizzative per il loro raggiungimento;</a:t>
            </a:r>
          </a:p>
          <a:p>
            <a:pPr marL="363538" lvl="0" indent="-274638" algn="just">
              <a:buAutoNum type="alphaLcParenR"/>
            </a:pPr>
            <a:r>
              <a:rPr lang="it-IT" sz="1300" dirty="0">
                <a:latin typeface="Times New Roman" panose="02020603050405020304" pitchFamily="18" charset="0"/>
                <a:ea typeface="+mj-ea"/>
                <a:cs typeface="Times New Roman" panose="02020603050405020304" pitchFamily="18" charset="0"/>
              </a:rPr>
              <a:t>modalità di organizzazione del lavoro, sistema di gestione delle risorse umane, percorsi formativi, con l'indicazione degli obiettivi perseguiti;</a:t>
            </a:r>
          </a:p>
          <a:p>
            <a:pPr marL="363538" lvl="0" indent="-274638" algn="just">
              <a:buAutoNum type="alphaLcParenR"/>
            </a:pPr>
            <a:r>
              <a:rPr lang="it-IT" sz="1300" dirty="0">
                <a:latin typeface="Times New Roman" panose="02020603050405020304" pitchFamily="18" charset="0"/>
                <a:ea typeface="+mj-ea"/>
                <a:cs typeface="Times New Roman" panose="02020603050405020304" pitchFamily="18" charset="0"/>
              </a:rPr>
              <a:t>metodologia di accompagnamento e sostegno delle persone inserite durante lo svolgimento del lavoro. </a:t>
            </a:r>
          </a:p>
          <a:p>
            <a:pPr marL="88900" lvl="0" algn="just"/>
            <a:endParaRPr lang="it-IT" sz="1300" b="1" u="sng" dirty="0">
              <a:latin typeface="Times New Roman" panose="02020603050405020304" pitchFamily="18" charset="0"/>
              <a:ea typeface="+mj-ea"/>
              <a:cs typeface="Times New Roman" panose="02020603050405020304" pitchFamily="18" charset="0"/>
            </a:endParaRPr>
          </a:p>
          <a:p>
            <a:pPr marL="88900" lvl="0" algn="just"/>
            <a:r>
              <a:rPr lang="it-IT" sz="1300" b="1" u="sng" dirty="0">
                <a:latin typeface="Times New Roman" panose="02020603050405020304" pitchFamily="18" charset="0"/>
                <a:ea typeface="+mj-ea"/>
                <a:cs typeface="Times New Roman" panose="02020603050405020304" pitchFamily="18" charset="0"/>
              </a:rPr>
              <a:t>La trasmissione ai Comuni di tali programmi di inserimento e la conseguente loro approvazione sono condizioni necessarie e preliminari all’emissione dell’Ordinativo di fornitura. </a:t>
            </a:r>
          </a:p>
          <a:p>
            <a:pPr marL="88900" lvl="0" algn="just"/>
            <a:r>
              <a:rPr lang="it-IT" sz="1300" b="1" u="sng" dirty="0">
                <a:latin typeface="Times New Roman" panose="02020603050405020304" pitchFamily="18" charset="0"/>
                <a:ea typeface="+mj-ea"/>
                <a:cs typeface="Times New Roman" panose="02020603050405020304" pitchFamily="18" charset="0"/>
              </a:rPr>
              <a:t>Resta fermo che il Comune si riserva la facoltà di richiedere le modifiche al programma di inserimento che riterrà più opportune. All’interno di tali programmi il Fornitore dovrà, inoltre, indicare una figura specifica in possesso di competenze ed esperienze atte a gestire l’inclusione/integrazione, nonché permanenza di “soggetti svantaggiati” all’interno del contesto lavorativo.</a:t>
            </a:r>
          </a:p>
          <a:p>
            <a:pPr marL="88900" lvl="0" algn="just"/>
            <a:endParaRPr lang="it-IT" sz="1300" b="1" u="sng"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12944599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BD1560B5-26B6-44ED-B4D3-6A31706C8B1A}"/>
              </a:ext>
            </a:extLst>
          </p:cNvPr>
          <p:cNvSpPr/>
          <p:nvPr/>
        </p:nvSpPr>
        <p:spPr>
          <a:xfrm>
            <a:off x="250723" y="132736"/>
            <a:ext cx="11828206" cy="6494085"/>
          </a:xfrm>
          <a:prstGeom prst="rect">
            <a:avLst/>
          </a:prstGeom>
        </p:spPr>
        <p:txBody>
          <a:bodyPr wrap="square">
            <a:spAutoFit/>
          </a:bodyPr>
          <a:lstStyle/>
          <a:p>
            <a:r>
              <a:rPr lang="it-IT" sz="1400" b="1" dirty="0">
                <a:solidFill>
                  <a:schemeClr val="tx2"/>
                </a:solidFill>
                <a:latin typeface="Times New Roman" panose="02020603050405020304" pitchFamily="18" charset="0"/>
                <a:cs typeface="Times New Roman" panose="02020603050405020304" pitchFamily="18" charset="0"/>
              </a:rPr>
              <a:t>L’ATTO DI REGOLAMENTAZIONE DEL SERVIZIO</a:t>
            </a:r>
            <a:endParaRPr lang="it-IT" sz="1400" dirty="0">
              <a:solidFill>
                <a:srgbClr val="1C1C1C"/>
              </a:solidFill>
              <a:latin typeface="Times New Roman" panose="02020603050405020304" pitchFamily="18" charset="0"/>
              <a:ea typeface="+mj-ea"/>
              <a:cs typeface="Times New Roman" panose="02020603050405020304" pitchFamily="18" charset="0"/>
            </a:endParaRPr>
          </a:p>
          <a:p>
            <a:pPr algn="just"/>
            <a:r>
              <a:rPr lang="it-IT" sz="1200" dirty="0">
                <a:latin typeface="Times New Roman" panose="02020603050405020304" pitchFamily="18" charset="0"/>
                <a:cs typeface="Times New Roman" panose="02020603050405020304" pitchFamily="18" charset="0"/>
              </a:rPr>
              <a:t>Entro i successivi 10 giorni dal sopralluogo, salvo diverso accordo con il Comune, il Fornitore sottoporrà al Comune l’Atto di Regolamentazione del servizio, </a:t>
            </a:r>
            <a:r>
              <a:rPr lang="it-IT" sz="1200" dirty="0">
                <a:solidFill>
                  <a:srgbClr val="1C1C1C"/>
                </a:solidFill>
                <a:latin typeface="Times New Roman" panose="02020603050405020304" pitchFamily="18" charset="0"/>
                <a:ea typeface="+mj-ea"/>
                <a:cs typeface="Times New Roman" panose="02020603050405020304" pitchFamily="18" charset="0"/>
              </a:rPr>
              <a:t>conforme a quanto presentato in sede di presentazione dell'Offerta Tecnica e </a:t>
            </a:r>
            <a:r>
              <a:rPr lang="it-IT" sz="1200" dirty="0">
                <a:latin typeface="Times New Roman" panose="02020603050405020304" pitchFamily="18" charset="0"/>
                <a:cs typeface="Times New Roman" panose="02020603050405020304" pitchFamily="18" charset="0"/>
              </a:rPr>
              <a:t>preliminare all’emissione dell’Ordinativo di Fornitura. </a:t>
            </a:r>
            <a:endParaRPr lang="it-IT" sz="1300" dirty="0">
              <a:solidFill>
                <a:srgbClr val="1C1C1C"/>
              </a:solidFill>
              <a:latin typeface="Times New Roman" panose="02020603050405020304" pitchFamily="18" charset="0"/>
              <a:ea typeface="+mj-ea"/>
              <a:cs typeface="Times New Roman" panose="02020603050405020304" pitchFamily="18" charset="0"/>
            </a:endParaRPr>
          </a:p>
          <a:p>
            <a:pPr algn="just"/>
            <a:r>
              <a:rPr lang="it-IT" sz="1300" dirty="0">
                <a:solidFill>
                  <a:srgbClr val="1C1C1C"/>
                </a:solidFill>
                <a:latin typeface="Times New Roman" panose="02020603050405020304" pitchFamily="18" charset="0"/>
                <a:ea typeface="+mj-ea"/>
                <a:cs typeface="Times New Roman" panose="02020603050405020304" pitchFamily="18" charset="0"/>
              </a:rPr>
              <a:t>Tale documento deve essere opportunamente articolato in sezioni che devono riportare, in maniera chiara e dettagliata, almeno le seguenti tipologie di informazioni:</a:t>
            </a:r>
          </a:p>
          <a:p>
            <a:pPr marL="285750" indent="-285750" algn="just">
              <a:buFont typeface="Arial" panose="020B0604020202020204" pitchFamily="34" charset="0"/>
              <a:buChar char="•"/>
            </a:pPr>
            <a:r>
              <a:rPr lang="it-IT" sz="1300" b="1" dirty="0">
                <a:solidFill>
                  <a:srgbClr val="1C1C1C"/>
                </a:solidFill>
                <a:latin typeface="Times New Roman" panose="02020603050405020304" pitchFamily="18" charset="0"/>
                <a:ea typeface="+mj-ea"/>
                <a:cs typeface="Times New Roman" panose="02020603050405020304" pitchFamily="18" charset="0"/>
              </a:rPr>
              <a:t>il corrispettivo presunto annuale per i servizio di trasporto scolastico casa-scuola-casa e se richiesti per i servizi accessori</a:t>
            </a:r>
            <a:r>
              <a:rPr lang="it-IT" sz="1300" dirty="0">
                <a:solidFill>
                  <a:srgbClr val="1C1C1C"/>
                </a:solidFill>
                <a:latin typeface="Times New Roman" panose="02020603050405020304" pitchFamily="18" charset="0"/>
                <a:ea typeface="+mj-ea"/>
                <a:cs typeface="Times New Roman" panose="02020603050405020304" pitchFamily="18" charset="0"/>
              </a:rPr>
              <a:t>, calcolato tenendo conto dei Km da percorrere (per il trasporto casa/scuola/casa, per il trasporto presso strutture distaccate per fini scolastici, per il servizio disponibilità veicoli per attività curriculari e uscite didattiche compresi quelli per le uscite didattiche giornaliere sia durante l’anno scolastico che oltre il calendario scolastico) e delle ore di accompagnamento da prestare nell’anno scolastico (comprese quelle per l’eventuale servizio di sportello per la gestione delle iscrizioni, se attivato, e quelle per “attività ulteriori al servizio di accompagnamento”, compreso il nome del Referente del servizio di accompagnamento, se richieste) da prestare nell’anno scolastico. Tale valore sarà aggiornato all’inizio di ciascun anno scolastico.</a:t>
            </a:r>
          </a:p>
          <a:p>
            <a:pPr marL="285750" indent="-285750" algn="just">
              <a:buFont typeface="Arial" panose="020B0604020202020204" pitchFamily="34" charset="0"/>
              <a:buChar char="•"/>
            </a:pPr>
            <a:r>
              <a:rPr lang="it-IT" sz="1300" b="1" dirty="0">
                <a:solidFill>
                  <a:srgbClr val="1C1C1C"/>
                </a:solidFill>
                <a:latin typeface="Times New Roman" panose="02020603050405020304" pitchFamily="18" charset="0"/>
                <a:ea typeface="+mj-ea"/>
                <a:cs typeface="Times New Roman" panose="02020603050405020304" pitchFamily="18" charset="0"/>
              </a:rPr>
              <a:t>le date di inizio e di fine servizio</a:t>
            </a:r>
            <a:r>
              <a:rPr lang="it-IT" sz="1300" dirty="0">
                <a:solidFill>
                  <a:srgbClr val="1C1C1C"/>
                </a:solidFill>
                <a:latin typeface="Times New Roman" panose="02020603050405020304" pitchFamily="18" charset="0"/>
                <a:ea typeface="+mj-ea"/>
                <a:cs typeface="Times New Roman" panose="02020603050405020304" pitchFamily="18" charset="0"/>
              </a:rPr>
              <a:t>;</a:t>
            </a:r>
          </a:p>
          <a:p>
            <a:pPr marL="285750" indent="-285750" algn="just">
              <a:buFont typeface="Arial" panose="020B0604020202020204" pitchFamily="34" charset="0"/>
              <a:buChar char="•"/>
            </a:pPr>
            <a:r>
              <a:rPr lang="it-IT" sz="1300" b="1" dirty="0">
                <a:solidFill>
                  <a:srgbClr val="1C1C1C"/>
                </a:solidFill>
                <a:latin typeface="Times New Roman" panose="02020603050405020304" pitchFamily="18" charset="0"/>
                <a:ea typeface="+mj-ea"/>
                <a:cs typeface="Times New Roman" panose="02020603050405020304" pitchFamily="18" charset="0"/>
              </a:rPr>
              <a:t>l’eventuale prolungamento nei mesi estivi</a:t>
            </a:r>
            <a:r>
              <a:rPr lang="it-IT" sz="1300" dirty="0">
                <a:solidFill>
                  <a:srgbClr val="1C1C1C"/>
                </a:solidFill>
                <a:latin typeface="Times New Roman" panose="02020603050405020304" pitchFamily="18" charset="0"/>
                <a:ea typeface="+mj-ea"/>
                <a:cs typeface="Times New Roman" panose="02020603050405020304" pitchFamily="18" charset="0"/>
              </a:rPr>
              <a:t>;</a:t>
            </a:r>
          </a:p>
          <a:p>
            <a:pPr marL="285750" indent="-285750" algn="just">
              <a:buFont typeface="Arial" panose="020B0604020202020204" pitchFamily="34" charset="0"/>
              <a:buChar char="•"/>
            </a:pPr>
            <a:r>
              <a:rPr lang="it-IT" sz="1300" b="1" dirty="0">
                <a:solidFill>
                  <a:srgbClr val="1C1C1C"/>
                </a:solidFill>
                <a:latin typeface="Times New Roman" panose="02020603050405020304" pitchFamily="18" charset="0"/>
                <a:ea typeface="+mj-ea"/>
                <a:cs typeface="Times New Roman" panose="02020603050405020304" pitchFamily="18" charset="0"/>
              </a:rPr>
              <a:t>i giorni della settimana in cui effettuare il servizio per ogni struttura scolastica</a:t>
            </a:r>
            <a:r>
              <a:rPr lang="it-IT" sz="1300" dirty="0">
                <a:solidFill>
                  <a:srgbClr val="1C1C1C"/>
                </a:solidFill>
                <a:latin typeface="Times New Roman" panose="02020603050405020304" pitchFamily="18" charset="0"/>
                <a:ea typeface="+mj-ea"/>
                <a:cs typeface="Times New Roman" panose="02020603050405020304" pitchFamily="18" charset="0"/>
              </a:rPr>
              <a:t>;</a:t>
            </a:r>
          </a:p>
          <a:p>
            <a:pPr marL="285750" indent="-285750" algn="just">
              <a:buFont typeface="Arial" panose="020B0604020202020204" pitchFamily="34" charset="0"/>
              <a:buChar char="•"/>
            </a:pPr>
            <a:r>
              <a:rPr lang="it-IT" sz="1300" b="1" dirty="0">
                <a:solidFill>
                  <a:srgbClr val="1C1C1C"/>
                </a:solidFill>
                <a:latin typeface="Times New Roman" panose="02020603050405020304" pitchFamily="18" charset="0"/>
                <a:ea typeface="+mj-ea"/>
                <a:cs typeface="Times New Roman" panose="02020603050405020304" pitchFamily="18" charset="0"/>
              </a:rPr>
              <a:t>il numero di alunni </a:t>
            </a:r>
            <a:r>
              <a:rPr lang="it-IT" sz="1300" dirty="0">
                <a:solidFill>
                  <a:srgbClr val="1C1C1C"/>
                </a:solidFill>
                <a:latin typeface="Times New Roman" panose="02020603050405020304" pitchFamily="18" charset="0"/>
                <a:ea typeface="+mj-ea"/>
                <a:cs typeface="Times New Roman" panose="02020603050405020304" pitchFamily="18" charset="0"/>
              </a:rPr>
              <a:t>da trasportare e la tipologia;</a:t>
            </a:r>
          </a:p>
          <a:p>
            <a:pPr marL="285750" indent="-285750" algn="just">
              <a:buFont typeface="Arial" panose="020B0604020202020204" pitchFamily="34" charset="0"/>
              <a:buChar char="•"/>
            </a:pPr>
            <a:r>
              <a:rPr lang="it-IT" sz="1300" b="1" dirty="0">
                <a:solidFill>
                  <a:srgbClr val="1C1C1C"/>
                </a:solidFill>
                <a:latin typeface="Times New Roman" panose="02020603050405020304" pitchFamily="18" charset="0"/>
                <a:ea typeface="+mj-ea"/>
                <a:cs typeface="Times New Roman" panose="02020603050405020304" pitchFamily="18" charset="0"/>
              </a:rPr>
              <a:t>l’eventuale richiesta di servizi accessori</a:t>
            </a:r>
            <a:r>
              <a:rPr lang="it-IT" sz="1300" dirty="0">
                <a:solidFill>
                  <a:srgbClr val="1C1C1C"/>
                </a:solidFill>
                <a:latin typeface="Times New Roman" panose="02020603050405020304" pitchFamily="18" charset="0"/>
                <a:ea typeface="+mj-ea"/>
                <a:cs typeface="Times New Roman" panose="02020603050405020304" pitchFamily="18" charset="0"/>
              </a:rPr>
              <a:t>;</a:t>
            </a:r>
          </a:p>
          <a:p>
            <a:pPr marL="285750" indent="-285750" algn="just">
              <a:buFont typeface="Arial" panose="020B0604020202020204" pitchFamily="34" charset="0"/>
              <a:buChar char="•"/>
            </a:pPr>
            <a:r>
              <a:rPr lang="it-IT" sz="1300" b="1" dirty="0">
                <a:solidFill>
                  <a:srgbClr val="1C1C1C"/>
                </a:solidFill>
                <a:latin typeface="Times New Roman" panose="02020603050405020304" pitchFamily="18" charset="0"/>
                <a:ea typeface="+mj-ea"/>
                <a:cs typeface="Times New Roman" panose="02020603050405020304" pitchFamily="18" charset="0"/>
              </a:rPr>
              <a:t>eventualmente i termini e le tempistiche per la predisposizione del Piano di trasporto (predisposizione/approvazione);</a:t>
            </a:r>
          </a:p>
          <a:p>
            <a:pPr marL="285750" indent="-285750" algn="just">
              <a:buFont typeface="Arial" panose="020B0604020202020204" pitchFamily="34" charset="0"/>
              <a:buChar char="•"/>
            </a:pPr>
            <a:r>
              <a:rPr lang="it-IT" sz="1300" b="1" dirty="0">
                <a:solidFill>
                  <a:srgbClr val="1C1C1C"/>
                </a:solidFill>
                <a:latin typeface="Times New Roman" panose="02020603050405020304" pitchFamily="18" charset="0"/>
                <a:ea typeface="+mj-ea"/>
                <a:cs typeface="Times New Roman" panose="02020603050405020304" pitchFamily="18" charset="0"/>
              </a:rPr>
              <a:t>l’indicazione dei veicoli del Comune eventualmente ceduti al Fornitore;</a:t>
            </a:r>
          </a:p>
          <a:p>
            <a:pPr marL="285750" indent="-285750" algn="just">
              <a:buFont typeface="Arial" panose="020B0604020202020204" pitchFamily="34" charset="0"/>
              <a:buChar char="•"/>
            </a:pPr>
            <a:r>
              <a:rPr lang="it-IT" sz="1300" b="1" dirty="0">
                <a:solidFill>
                  <a:srgbClr val="1C1C1C"/>
                </a:solidFill>
                <a:latin typeface="Times New Roman" panose="02020603050405020304" pitchFamily="18" charset="0"/>
                <a:ea typeface="+mj-ea"/>
                <a:cs typeface="Times New Roman" panose="02020603050405020304" pitchFamily="18" charset="0"/>
              </a:rPr>
              <a:t>l’indicazione dei veicoli del Fornitore utilizzati per il servizio </a:t>
            </a:r>
            <a:r>
              <a:rPr lang="it-IT" sz="1300" dirty="0">
                <a:solidFill>
                  <a:srgbClr val="1C1C1C"/>
                </a:solidFill>
                <a:latin typeface="Times New Roman" panose="02020603050405020304" pitchFamily="18" charset="0"/>
                <a:ea typeface="+mj-ea"/>
                <a:cs typeface="Times New Roman" panose="02020603050405020304" pitchFamily="18" charset="0"/>
              </a:rPr>
              <a:t>(marca, modello, alimentazione, omologazione, n. posti, ecc.);</a:t>
            </a:r>
          </a:p>
          <a:p>
            <a:pPr marL="285750" indent="-285750" algn="just">
              <a:buFont typeface="Arial" panose="020B0604020202020204" pitchFamily="34" charset="0"/>
              <a:buChar char="•"/>
            </a:pPr>
            <a:r>
              <a:rPr lang="it-IT" sz="1300" b="1" dirty="0">
                <a:solidFill>
                  <a:srgbClr val="1C1C1C"/>
                </a:solidFill>
                <a:latin typeface="Times New Roman" panose="02020603050405020304" pitchFamily="18" charset="0"/>
                <a:ea typeface="+mj-ea"/>
                <a:cs typeface="Times New Roman" panose="02020603050405020304" pitchFamily="18" charset="0"/>
              </a:rPr>
              <a:t>i nominativi del personale del Fornitore impiegato nel servizio</a:t>
            </a:r>
            <a:r>
              <a:rPr lang="it-IT" sz="1300" dirty="0">
                <a:solidFill>
                  <a:srgbClr val="1C1C1C"/>
                </a:solidFill>
                <a:latin typeface="Times New Roman" panose="02020603050405020304" pitchFamily="18" charset="0"/>
                <a:ea typeface="+mj-ea"/>
                <a:cs typeface="Times New Roman" panose="02020603050405020304" pitchFamily="18" charset="0"/>
              </a:rPr>
              <a:t>, compresi gli eventuali accompagnatori, con indicazione del tipo di rapporto contrattuale e relativo inquadramento;</a:t>
            </a:r>
          </a:p>
          <a:p>
            <a:pPr marL="285750" indent="-285750" algn="just">
              <a:buFont typeface="Arial" panose="020B0604020202020204" pitchFamily="34" charset="0"/>
              <a:buChar char="•"/>
            </a:pPr>
            <a:r>
              <a:rPr lang="it-IT" sz="1300" b="1" dirty="0">
                <a:solidFill>
                  <a:srgbClr val="1C1C1C"/>
                </a:solidFill>
                <a:latin typeface="Times New Roman" panose="02020603050405020304" pitchFamily="18" charset="0"/>
                <a:ea typeface="+mj-ea"/>
                <a:cs typeface="Times New Roman" panose="02020603050405020304" pitchFamily="18" charset="0"/>
              </a:rPr>
              <a:t>il nominativo del Referente del servizio rispettivamente per il Fornitore e per il Comune</a:t>
            </a:r>
            <a:r>
              <a:rPr lang="it-IT" sz="1300" dirty="0">
                <a:solidFill>
                  <a:srgbClr val="1C1C1C"/>
                </a:solidFill>
                <a:latin typeface="Times New Roman" panose="02020603050405020304" pitchFamily="18" charset="0"/>
                <a:ea typeface="+mj-ea"/>
                <a:cs typeface="Times New Roman" panose="02020603050405020304" pitchFamily="18" charset="0"/>
              </a:rPr>
              <a:t>;</a:t>
            </a:r>
          </a:p>
          <a:p>
            <a:pPr marL="285750" indent="-285750" algn="just">
              <a:buFont typeface="Arial" panose="020B0604020202020204" pitchFamily="34" charset="0"/>
              <a:buChar char="•"/>
            </a:pPr>
            <a:r>
              <a:rPr lang="it-IT" sz="1300" b="1" dirty="0">
                <a:solidFill>
                  <a:srgbClr val="1C1C1C"/>
                </a:solidFill>
                <a:latin typeface="Times New Roman" panose="02020603050405020304" pitchFamily="18" charset="0"/>
                <a:ea typeface="+mj-ea"/>
                <a:cs typeface="Times New Roman" panose="02020603050405020304" pitchFamily="18" charset="0"/>
              </a:rPr>
              <a:t>i termini per la fatturazione;</a:t>
            </a:r>
          </a:p>
          <a:p>
            <a:pPr marL="285750" indent="-285750" algn="just">
              <a:buFont typeface="Arial" panose="020B0604020202020204" pitchFamily="34" charset="0"/>
              <a:buChar char="•"/>
            </a:pPr>
            <a:r>
              <a:rPr lang="it-IT" sz="1300" b="1" dirty="0">
                <a:solidFill>
                  <a:srgbClr val="1C1C1C"/>
                </a:solidFill>
                <a:latin typeface="Times New Roman" panose="02020603050405020304" pitchFamily="18" charset="0"/>
                <a:ea typeface="+mj-ea"/>
                <a:cs typeface="Times New Roman" panose="02020603050405020304" pitchFamily="18" charset="0"/>
              </a:rPr>
              <a:t>copia della documentazione relativa all’avvenuto controllo dell’efficienza del cronotachigrafo da parte di un’autofficina autorizzata;</a:t>
            </a:r>
          </a:p>
          <a:p>
            <a:pPr marL="285750" indent="-285750" algn="just">
              <a:buFont typeface="Arial" panose="020B0604020202020204" pitchFamily="34" charset="0"/>
              <a:buChar char="•"/>
            </a:pPr>
            <a:r>
              <a:rPr lang="it-IT" sz="1300" b="1" dirty="0">
                <a:solidFill>
                  <a:srgbClr val="1C1C1C"/>
                </a:solidFill>
                <a:latin typeface="Times New Roman" panose="02020603050405020304" pitchFamily="18" charset="0"/>
                <a:ea typeface="+mj-ea"/>
                <a:cs typeface="Times New Roman" panose="02020603050405020304" pitchFamily="18" charset="0"/>
              </a:rPr>
              <a:t>quant’altro ritenuto utile dalle parti.</a:t>
            </a:r>
          </a:p>
          <a:p>
            <a:pPr marL="285750" indent="-285750" algn="just">
              <a:buFont typeface="Arial" panose="020B0604020202020204" pitchFamily="34" charset="0"/>
              <a:buChar char="•"/>
            </a:pPr>
            <a:endParaRPr lang="it-IT" sz="1300" dirty="0">
              <a:solidFill>
                <a:srgbClr val="1C1C1C"/>
              </a:solidFill>
              <a:latin typeface="Times New Roman" panose="02020603050405020304" pitchFamily="18" charset="0"/>
              <a:ea typeface="+mj-ea"/>
              <a:cs typeface="Times New Roman" panose="02020603050405020304" pitchFamily="18" charset="0"/>
            </a:endParaRPr>
          </a:p>
          <a:p>
            <a:r>
              <a:rPr lang="it-IT" sz="1300" dirty="0">
                <a:solidFill>
                  <a:srgbClr val="1C1C1C"/>
                </a:solidFill>
                <a:latin typeface="Times New Roman" panose="02020603050405020304" pitchFamily="18" charset="0"/>
                <a:ea typeface="+mj-ea"/>
                <a:cs typeface="Times New Roman" panose="02020603050405020304" pitchFamily="18" charset="0"/>
              </a:rPr>
              <a:t>Il Comune, ricevuto l’Atto di Regolamentazione del servizio, entro 15 giorni solari dalla data di ricevimento, potrà:</a:t>
            </a:r>
          </a:p>
          <a:p>
            <a:pPr marL="457200" indent="-457200" algn="just">
              <a:buAutoNum type="arabicParenR"/>
            </a:pPr>
            <a:r>
              <a:rPr lang="it-IT" sz="1300" b="1" u="sng" dirty="0">
                <a:solidFill>
                  <a:srgbClr val="1C1C1C"/>
                </a:solidFill>
                <a:latin typeface="Times New Roman" panose="02020603050405020304" pitchFamily="18" charset="0"/>
                <a:ea typeface="+mj-ea"/>
                <a:cs typeface="Times New Roman" panose="02020603050405020304" pitchFamily="18" charset="0"/>
              </a:rPr>
              <a:t>Rigettarlo</a:t>
            </a:r>
            <a:r>
              <a:rPr lang="it-IT" sz="1300" dirty="0">
                <a:solidFill>
                  <a:srgbClr val="1C1C1C"/>
                </a:solidFill>
                <a:latin typeface="Times New Roman" panose="02020603050405020304" pitchFamily="18" charset="0"/>
                <a:ea typeface="+mj-ea"/>
                <a:cs typeface="Times New Roman" panose="02020603050405020304" pitchFamily="18" charset="0"/>
              </a:rPr>
              <a:t>, tramite il DEC, inviando le proprie deduzioni sia al Fornitore che alla SUAM. Il Fornitore in tal caso dovrà riformulare un nuovo Atto, recependo la richiesta di modifiche, ed inviarlo al Comune entro i successivi 10 giorni solari, pena l’applicazione delle penali.</a:t>
            </a:r>
          </a:p>
          <a:p>
            <a:pPr marL="457200" indent="-457200">
              <a:buAutoNum type="arabicParenR"/>
            </a:pPr>
            <a:r>
              <a:rPr lang="it-IT" sz="1300" b="1" u="sng" dirty="0">
                <a:solidFill>
                  <a:srgbClr val="1C1C1C"/>
                </a:solidFill>
                <a:latin typeface="Times New Roman" panose="02020603050405020304" pitchFamily="18" charset="0"/>
                <a:ea typeface="+mj-ea"/>
                <a:cs typeface="Times New Roman" panose="02020603050405020304" pitchFamily="18" charset="0"/>
              </a:rPr>
              <a:t>Accettarlo</a:t>
            </a:r>
            <a:r>
              <a:rPr lang="it-IT" sz="1300" b="1" dirty="0">
                <a:solidFill>
                  <a:srgbClr val="1C1C1C"/>
                </a:solidFill>
                <a:latin typeface="Times New Roman" panose="02020603050405020304" pitchFamily="18" charset="0"/>
                <a:ea typeface="+mj-ea"/>
                <a:cs typeface="Times New Roman" panose="02020603050405020304" pitchFamily="18" charset="0"/>
              </a:rPr>
              <a:t> </a:t>
            </a:r>
            <a:r>
              <a:rPr lang="it-IT" sz="1300" dirty="0">
                <a:solidFill>
                  <a:srgbClr val="1C1C1C"/>
                </a:solidFill>
                <a:latin typeface="Times New Roman" panose="02020603050405020304" pitchFamily="18" charset="0"/>
                <a:ea typeface="+mj-ea"/>
                <a:cs typeface="Times New Roman" panose="02020603050405020304" pitchFamily="18" charset="0"/>
              </a:rPr>
              <a:t>e procedere così all’emissione dell’Ordinativo di fornitura.</a:t>
            </a:r>
            <a:endParaRPr lang="it-IT" sz="1300" dirty="0">
              <a:latin typeface="Times New Roman" panose="02020603050405020304" pitchFamily="18" charset="0"/>
              <a:cs typeface="Times New Roman" panose="02020603050405020304" pitchFamily="18" charset="0"/>
            </a:endParaRPr>
          </a:p>
          <a:p>
            <a:pPr algn="just"/>
            <a:endParaRPr lang="it-IT" sz="1300" dirty="0">
              <a:solidFill>
                <a:srgbClr val="1C1C1C"/>
              </a:solidFill>
              <a:latin typeface="Times New Roman" panose="02020603050405020304" pitchFamily="18" charset="0"/>
              <a:ea typeface="+mj-ea"/>
              <a:cs typeface="Times New Roman" panose="02020603050405020304" pitchFamily="18" charset="0"/>
            </a:endParaRPr>
          </a:p>
          <a:p>
            <a:pPr algn="just"/>
            <a:r>
              <a:rPr lang="it-IT" sz="1300" dirty="0">
                <a:solidFill>
                  <a:srgbClr val="1C1C1C"/>
                </a:solidFill>
                <a:latin typeface="Times New Roman" panose="02020603050405020304" pitchFamily="18" charset="0"/>
                <a:ea typeface="+mj-ea"/>
                <a:cs typeface="Times New Roman" panose="02020603050405020304" pitchFamily="18" charset="0"/>
              </a:rPr>
              <a:t>La definizione puntuale delle prestazioni è contenuta nell’Atto di Regolamentazione del servizio che deve essere approvato esclusivamente dal Comune.</a:t>
            </a:r>
            <a:endParaRPr lang="it-IT" sz="1200" dirty="0">
              <a:solidFill>
                <a:srgbClr val="1C1C1C"/>
              </a:solidFill>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3056877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A6F9C7A-1262-44FF-8547-36FD8F283C13}"/>
              </a:ext>
            </a:extLst>
          </p:cNvPr>
          <p:cNvSpPr/>
          <p:nvPr/>
        </p:nvSpPr>
        <p:spPr>
          <a:xfrm>
            <a:off x="263236" y="346364"/>
            <a:ext cx="11471564" cy="4557658"/>
          </a:xfrm>
          <a:prstGeom prst="rect">
            <a:avLst/>
          </a:prstGeom>
        </p:spPr>
        <p:txBody>
          <a:bodyPr wrap="square">
            <a:spAutoFit/>
          </a:bodyPr>
          <a:lstStyle/>
          <a:p>
            <a:pPr marL="285750" lvl="0" indent="-285750">
              <a:spcAft>
                <a:spcPts val="1142"/>
              </a:spcAft>
              <a:buFont typeface="Wingdings" panose="05000000000000000000" pitchFamily="2" charset="2"/>
              <a:buChar char="§"/>
            </a:pPr>
            <a:r>
              <a:rPr lang="it-IT" b="1" dirty="0">
                <a:solidFill>
                  <a:schemeClr val="tx2"/>
                </a:solidFill>
                <a:latin typeface="Times New Roman" panose="02020603050405020304" pitchFamily="18" charset="0"/>
                <a:cs typeface="Times New Roman" panose="02020603050405020304" pitchFamily="18" charset="0"/>
              </a:rPr>
              <a:t>L’ORDINATIVO DI FORNITURA</a:t>
            </a:r>
          </a:p>
          <a:p>
            <a:pPr lvl="0" algn="just">
              <a:spcAft>
                <a:spcPts val="1142"/>
              </a:spcAft>
            </a:pPr>
            <a:r>
              <a:rPr lang="it-IT" sz="1600" dirty="0">
                <a:solidFill>
                  <a:srgbClr val="1C1C1C"/>
                </a:solidFill>
                <a:latin typeface="Times New Roman" panose="02020603050405020304" pitchFamily="18" charset="0"/>
                <a:cs typeface="Times New Roman" panose="02020603050405020304" pitchFamily="18" charset="0"/>
              </a:rPr>
              <a:t>E’ l’atto in forma elettronica, sottoscritto da un soggetto autorizzato ad impegnare legalmente e formalmente il Comune, che viene inviato al Fornitore.</a:t>
            </a:r>
          </a:p>
          <a:p>
            <a:pPr lvl="0" algn="just">
              <a:spcAft>
                <a:spcPts val="1142"/>
              </a:spcAft>
            </a:pPr>
            <a:r>
              <a:rPr lang="it-IT" sz="1600" dirty="0">
                <a:solidFill>
                  <a:srgbClr val="1C1C1C"/>
                </a:solidFill>
                <a:latin typeface="Times New Roman" panose="02020603050405020304" pitchFamily="18" charset="0"/>
                <a:cs typeface="Times New Roman" panose="02020603050405020304" pitchFamily="18" charset="0"/>
              </a:rPr>
              <a:t>Costituisce il documento contrattuale che formalizza l’accordo tra i Comuni e il Fornitore ed assume, come previsto dall’art. 26 L. 488/1999, la valenza di contratto attuativo della Convenzione.</a:t>
            </a:r>
          </a:p>
          <a:p>
            <a:pPr lvl="0" algn="just">
              <a:spcAft>
                <a:spcPts val="1142"/>
              </a:spcAft>
            </a:pPr>
            <a:r>
              <a:rPr lang="it-IT" sz="1600" dirty="0">
                <a:solidFill>
                  <a:srgbClr val="1C1C1C"/>
                </a:solidFill>
                <a:latin typeface="Times New Roman" panose="02020603050405020304" pitchFamily="18" charset="0"/>
                <a:cs typeface="Times New Roman" panose="02020603050405020304" pitchFamily="18" charset="0"/>
              </a:rPr>
              <a:t>All’Ordinativo di Fornitura dovrà essere allegato il Riepilogo Adesione scaricato dalla Piattaforma GT SUAM secondo le modalità indicate nell’apposita guida.</a:t>
            </a:r>
          </a:p>
          <a:p>
            <a:pPr lvl="0" algn="just">
              <a:spcAft>
                <a:spcPts val="1142"/>
              </a:spcAft>
            </a:pPr>
            <a:r>
              <a:rPr lang="it-IT" sz="1600" dirty="0">
                <a:solidFill>
                  <a:srgbClr val="1C1C1C"/>
                </a:solidFill>
                <a:latin typeface="Times New Roman" panose="02020603050405020304" pitchFamily="18" charset="0"/>
                <a:cs typeface="Times New Roman" panose="02020603050405020304" pitchFamily="18" charset="0"/>
              </a:rPr>
              <a:t>Al momento della stipulazione dell’Ordinativo di fornitura, il Comune liquiderà, a favore della Regione Marche, l’ importo previsto nel Prospetto economico per gli incentivi ex art. 113 commi 2 e 5 del D.lgs. n. 50/2016.</a:t>
            </a:r>
          </a:p>
          <a:p>
            <a:pPr lvl="0" algn="just">
              <a:spcAft>
                <a:spcPts val="1142"/>
              </a:spcAft>
            </a:pPr>
            <a:r>
              <a:rPr lang="it-IT" sz="1600" b="1" kern="0" dirty="0">
                <a:solidFill>
                  <a:srgbClr val="1C1C1C"/>
                </a:solidFill>
                <a:latin typeface="Times New Roman" panose="02020603050405020304" pitchFamily="18" charset="0"/>
                <a:cs typeface="Times New Roman" panose="02020603050405020304" pitchFamily="18" charset="0"/>
              </a:rPr>
              <a:t>L’Ordinativo di fornitura, unitamente all’allegato RIEPILOGO ADESIONE, </a:t>
            </a:r>
            <a:r>
              <a:rPr lang="it-IT" sz="1600" b="1" kern="0" dirty="0" smtClean="0">
                <a:solidFill>
                  <a:srgbClr val="1C1C1C"/>
                </a:solidFill>
                <a:latin typeface="Times New Roman" panose="02020603050405020304" pitchFamily="18" charset="0"/>
                <a:cs typeface="Times New Roman" panose="02020603050405020304" pitchFamily="18" charset="0"/>
              </a:rPr>
              <a:t>deve essere caricato sulla piattaforma GT-SUAM, ai fini del monitoraggio della Convenzione. </a:t>
            </a:r>
          </a:p>
          <a:p>
            <a:pPr marL="285750" lvl="0" indent="-285750" algn="just">
              <a:spcAft>
                <a:spcPts val="1142"/>
              </a:spcAft>
              <a:buFont typeface="Wingdings" panose="05000000000000000000" pitchFamily="2" charset="2"/>
              <a:buChar char="§"/>
            </a:pPr>
            <a:r>
              <a:rPr lang="it-IT" sz="1600" b="1" kern="0" dirty="0" smtClean="0">
                <a:solidFill>
                  <a:srgbClr val="1C1C1C"/>
                </a:solidFill>
                <a:latin typeface="Times New Roman" panose="02020603050405020304" pitchFamily="18" charset="0"/>
                <a:cs typeface="Times New Roman" panose="02020603050405020304" pitchFamily="18" charset="0"/>
              </a:rPr>
              <a:t>L’ORDINATIVO DI FORNITURA AGGIUNTIVO</a:t>
            </a:r>
          </a:p>
          <a:p>
            <a:pPr lvl="0" algn="just">
              <a:spcAft>
                <a:spcPts val="1142"/>
              </a:spcAft>
            </a:pPr>
            <a:r>
              <a:rPr lang="it-IT" sz="1600" dirty="0" smtClean="0">
                <a:solidFill>
                  <a:srgbClr val="1C1C1C"/>
                </a:solidFill>
                <a:latin typeface="Times New Roman" panose="02020603050405020304" pitchFamily="18" charset="0"/>
                <a:cs typeface="Times New Roman" panose="02020603050405020304" pitchFamily="18" charset="0"/>
              </a:rPr>
              <a:t>Servizi </a:t>
            </a:r>
            <a:r>
              <a:rPr lang="it-IT" sz="1600" dirty="0">
                <a:solidFill>
                  <a:srgbClr val="1C1C1C"/>
                </a:solidFill>
                <a:latin typeface="Times New Roman" panose="02020603050405020304" pitchFamily="18" charset="0"/>
                <a:cs typeface="Times New Roman" panose="02020603050405020304" pitchFamily="18" charset="0"/>
              </a:rPr>
              <a:t>originariamente non resi ad alcuni Comuni potranno essere successivamente richiesti dai Comuni stessi mediante l’utilizzo dell’Allegato «Modello Ordinativo di fornitura aggiuntivo».</a:t>
            </a:r>
          </a:p>
        </p:txBody>
      </p:sp>
    </p:spTree>
    <p:extLst>
      <p:ext uri="{BB962C8B-B14F-4D97-AF65-F5344CB8AC3E}">
        <p14:creationId xmlns:p14="http://schemas.microsoft.com/office/powerpoint/2010/main" val="33513168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24048C9B-621A-49BF-A4B3-D90FA4515235}"/>
              </a:ext>
            </a:extLst>
          </p:cNvPr>
          <p:cNvSpPr/>
          <p:nvPr/>
        </p:nvSpPr>
        <p:spPr>
          <a:xfrm>
            <a:off x="209320" y="154236"/>
            <a:ext cx="11777032" cy="4585871"/>
          </a:xfrm>
          <a:prstGeom prst="rect">
            <a:avLst/>
          </a:prstGeom>
        </p:spPr>
        <p:txBody>
          <a:bodyPr wrap="square">
            <a:spAutoFit/>
          </a:bodyPr>
          <a:lstStyle/>
          <a:p>
            <a:pPr algn="just"/>
            <a:r>
              <a:rPr lang="it-IT" b="1" dirty="0">
                <a:latin typeface="Times New Roman" panose="02020603050405020304" pitchFamily="18" charset="0"/>
                <a:cs typeface="Times New Roman" panose="02020603050405020304" pitchFamily="18" charset="0"/>
              </a:rPr>
              <a:t>IL PIANO DI TRASPORTO ANNUALE</a:t>
            </a:r>
          </a:p>
          <a:p>
            <a:pPr algn="just"/>
            <a:endParaRPr lang="it-IT" dirty="0">
              <a:latin typeface="Times New Roman" panose="02020603050405020304" pitchFamily="18" charset="0"/>
              <a:cs typeface="Times New Roman" panose="02020603050405020304" pitchFamily="18" charset="0"/>
            </a:endParaRPr>
          </a:p>
          <a:p>
            <a:pPr algn="just"/>
            <a:r>
              <a:rPr lang="it-IT" sz="1600" dirty="0">
                <a:latin typeface="Times New Roman" panose="02020603050405020304" pitchFamily="18" charset="0"/>
                <a:cs typeface="Times New Roman" panose="02020603050405020304" pitchFamily="18" charset="0"/>
              </a:rPr>
              <a:t>Prima dell’inizio di ciascun anno scolastico, secondo le tempistiche concordate, è prevista l’adozione del Piano di trasporto annuale.</a:t>
            </a:r>
          </a:p>
          <a:p>
            <a:pPr algn="just"/>
            <a:r>
              <a:rPr lang="it-IT" sz="1600" dirty="0">
                <a:latin typeface="Times New Roman" panose="02020603050405020304" pitchFamily="18" charset="0"/>
                <a:cs typeface="Times New Roman" panose="02020603050405020304" pitchFamily="18" charset="0"/>
              </a:rPr>
              <a:t>Il Piano di trasporto annuale potrà essere redatto dal Comune o dal Fornitore.</a:t>
            </a:r>
          </a:p>
          <a:p>
            <a:pPr algn="just"/>
            <a:endParaRPr lang="it-IT" sz="1600" dirty="0">
              <a:latin typeface="Times New Roman" panose="02020603050405020304" pitchFamily="18" charset="0"/>
              <a:cs typeface="Times New Roman" panose="02020603050405020304" pitchFamily="18" charset="0"/>
            </a:endParaRPr>
          </a:p>
          <a:p>
            <a:pPr algn="just"/>
            <a:r>
              <a:rPr lang="it-IT" sz="1600" b="1" dirty="0">
                <a:latin typeface="Times New Roman" panose="02020603050405020304" pitchFamily="18" charset="0"/>
                <a:cs typeface="Times New Roman" panose="02020603050405020304" pitchFamily="18" charset="0"/>
              </a:rPr>
              <a:t>1. </a:t>
            </a:r>
            <a:r>
              <a:rPr lang="it-IT" sz="1600" dirty="0">
                <a:latin typeface="Times New Roman" panose="02020603050405020304" pitchFamily="18" charset="0"/>
                <a:cs typeface="Times New Roman" panose="02020603050405020304" pitchFamily="18" charset="0"/>
              </a:rPr>
              <a:t>Nel primo caso esso viene trasmesso dal Comune al Fornitore, il quale potrà far pervenire al Comune eventuali osservazioni, nell’ottica della massima ottimizzazione dei percorsi in termini di Km da percorrere e tempo di percorrenza.</a:t>
            </a:r>
          </a:p>
          <a:p>
            <a:pPr algn="just"/>
            <a:r>
              <a:rPr lang="it-IT" sz="1600" dirty="0">
                <a:latin typeface="Times New Roman" panose="02020603050405020304" pitchFamily="18" charset="0"/>
                <a:cs typeface="Times New Roman" panose="02020603050405020304" pitchFamily="18" charset="0"/>
              </a:rPr>
              <a:t>Qualora tali osservazioni non siano accolte dal Comune, il Fornitore dovrà prendere atto del documento iniziando il servizio nelle date ivi indicate e nelle modalità ivi espresse. </a:t>
            </a:r>
            <a:r>
              <a:rPr lang="it-IT" sz="1600" b="1" dirty="0">
                <a:latin typeface="Times New Roman" panose="02020603050405020304" pitchFamily="18" charset="0"/>
                <a:cs typeface="Times New Roman" panose="02020603050405020304" pitchFamily="18" charset="0"/>
              </a:rPr>
              <a:t>In nessun caso il Fornitore potrà far valere tali contestazioni quali motivo di mancato inizio del servizio, sospensione o servizio reso in difformità del Piano di trasporto trasmesso, né potrà apportare autonomamente alcuna modifica alle linee.</a:t>
            </a:r>
          </a:p>
          <a:p>
            <a:pPr algn="just"/>
            <a:endParaRPr lang="it-IT" sz="1600" dirty="0">
              <a:latin typeface="Times New Roman" panose="02020603050405020304" pitchFamily="18" charset="0"/>
              <a:cs typeface="Times New Roman" panose="02020603050405020304" pitchFamily="18" charset="0"/>
            </a:endParaRPr>
          </a:p>
          <a:p>
            <a:pPr algn="just"/>
            <a:r>
              <a:rPr lang="it-IT" sz="1600" b="1" dirty="0">
                <a:latin typeface="Times New Roman" panose="02020603050405020304" pitchFamily="18" charset="0"/>
                <a:cs typeface="Times New Roman" panose="02020603050405020304" pitchFamily="18" charset="0"/>
              </a:rPr>
              <a:t>2. </a:t>
            </a:r>
            <a:r>
              <a:rPr lang="it-IT" sz="1600" dirty="0">
                <a:latin typeface="Times New Roman" panose="02020603050405020304" pitchFamily="18" charset="0"/>
                <a:cs typeface="Times New Roman" panose="02020603050405020304" pitchFamily="18" charset="0"/>
              </a:rPr>
              <a:t>In alternativa, qualora previsto dalla scheda tecnica di ciascun Comune, allegata al Capitolato tecnico, la progettazione e la redazione del Piano di trasporto annuale è demandata al Fornitore, il quale provvederà a trasmetterlo al Comune entro il termine previsto nell’Atto di Regolamentazione del servizio. Il Comune potrà far pervenire al Fornitore le proprie osservazioni e, in ogni caso, richieste di modifica per esigenze pubbliche. </a:t>
            </a:r>
          </a:p>
          <a:p>
            <a:pPr algn="just"/>
            <a:r>
              <a:rPr lang="it-IT" sz="1600" b="1" dirty="0">
                <a:latin typeface="Times New Roman" panose="02020603050405020304" pitchFamily="18" charset="0"/>
                <a:cs typeface="Times New Roman" panose="02020603050405020304" pitchFamily="18" charset="0"/>
              </a:rPr>
              <a:t>È competenza del Comune approvare il Piano di trasporto annuale trasmesso dal Fornitore. In nessun caso il Fornitore, potrà dare esecuzione al Piano di Trasporti non approvato dal Comune.</a:t>
            </a:r>
          </a:p>
        </p:txBody>
      </p:sp>
    </p:spTree>
    <p:extLst>
      <p:ext uri="{BB962C8B-B14F-4D97-AF65-F5344CB8AC3E}">
        <p14:creationId xmlns:p14="http://schemas.microsoft.com/office/powerpoint/2010/main" val="543222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5472C2-63C4-46D6-9FF9-71752951C49E}"/>
              </a:ext>
            </a:extLst>
          </p:cNvPr>
          <p:cNvSpPr>
            <a:spLocks noGrp="1"/>
          </p:cNvSpPr>
          <p:nvPr>
            <p:ph type="title"/>
          </p:nvPr>
        </p:nvSpPr>
        <p:spPr/>
        <p:txBody>
          <a:bodyPr>
            <a:normAutofit/>
          </a:bodyPr>
          <a:lstStyle/>
          <a:p>
            <a:pPr algn="ctr"/>
            <a:r>
              <a:rPr lang="it-IT" sz="2800" dirty="0">
                <a:latin typeface="Times New Roman" panose="02020603050405020304" pitchFamily="18" charset="0"/>
                <a:cs typeface="Times New Roman" panose="02020603050405020304" pitchFamily="18" charset="0"/>
              </a:rPr>
              <a:t>PREMESSA</a:t>
            </a:r>
          </a:p>
        </p:txBody>
      </p:sp>
      <p:sp>
        <p:nvSpPr>
          <p:cNvPr id="3" name="Segnaposto contenuto 2">
            <a:extLst>
              <a:ext uri="{FF2B5EF4-FFF2-40B4-BE49-F238E27FC236}">
                <a16:creationId xmlns:a16="http://schemas.microsoft.com/office/drawing/2014/main" id="{034BEE81-A258-4DC9-93EE-81CC99DC1B5A}"/>
              </a:ext>
            </a:extLst>
          </p:cNvPr>
          <p:cNvSpPr>
            <a:spLocks noGrp="1"/>
          </p:cNvSpPr>
          <p:nvPr>
            <p:ph idx="1"/>
          </p:nvPr>
        </p:nvSpPr>
        <p:spPr>
          <a:xfrm>
            <a:off x="562708" y="2036618"/>
            <a:ext cx="11148646" cy="4558146"/>
          </a:xfrm>
        </p:spPr>
        <p:txBody>
          <a:bodyPr>
            <a:normAutofit lnSpcReduction="10000"/>
          </a:bodyPr>
          <a:lstStyle/>
          <a:p>
            <a:pPr marL="0" lvl="0" indent="0" algn="just">
              <a:lnSpc>
                <a:spcPct val="100000"/>
              </a:lnSpc>
              <a:spcBef>
                <a:spcPts val="0"/>
              </a:spcBef>
              <a:spcAft>
                <a:spcPts val="1142"/>
              </a:spcAft>
              <a:buNone/>
            </a:pPr>
            <a:endParaRPr lang="it-IT" sz="1800" dirty="0">
              <a:solidFill>
                <a:srgbClr val="1C1C1C"/>
              </a:solidFill>
              <a:latin typeface="Times New Roman" panose="02020603050405020304" pitchFamily="18" charset="0"/>
              <a:cs typeface="Times New Roman" panose="02020603050405020304" pitchFamily="18" charset="0"/>
            </a:endParaRPr>
          </a:p>
          <a:p>
            <a:pPr marL="0" lvl="0" indent="0" algn="just">
              <a:lnSpc>
                <a:spcPct val="100000"/>
              </a:lnSpc>
              <a:spcBef>
                <a:spcPts val="0"/>
              </a:spcBef>
              <a:spcAft>
                <a:spcPts val="1142"/>
              </a:spcAft>
              <a:buNone/>
            </a:pPr>
            <a:r>
              <a:rPr lang="it-IT" sz="1400" dirty="0">
                <a:solidFill>
                  <a:srgbClr val="1C1C1C"/>
                </a:solidFill>
                <a:latin typeface="Times New Roman" panose="02020603050405020304" pitchFamily="18" charset="0"/>
                <a:cs typeface="Times New Roman" panose="02020603050405020304" pitchFamily="18" charset="0"/>
              </a:rPr>
              <a:t>La Convenzione per il «</a:t>
            </a:r>
            <a:r>
              <a:rPr lang="it-IT" sz="1400" b="1" dirty="0">
                <a:solidFill>
                  <a:srgbClr val="1C1C1C"/>
                </a:solidFill>
                <a:latin typeface="Times New Roman" panose="02020603050405020304" pitchFamily="18" charset="0"/>
                <a:cs typeface="Times New Roman" panose="02020603050405020304" pitchFamily="18" charset="0"/>
              </a:rPr>
              <a:t>Servizio di trasporto scolastico per i Comuni della Regione Marche»</a:t>
            </a:r>
            <a:r>
              <a:rPr lang="it-IT" sz="1400" dirty="0">
                <a:solidFill>
                  <a:srgbClr val="1C1C1C"/>
                </a:solidFill>
                <a:latin typeface="Times New Roman" panose="02020603050405020304" pitchFamily="18" charset="0"/>
                <a:cs typeface="Times New Roman" panose="02020603050405020304" pitchFamily="18" charset="0"/>
              </a:rPr>
              <a:t> è stipulata dalla SUAM, in qualità di Soggetto aggregatore, ai sensi dell’articolo 26 della Legge 488 del 1999.</a:t>
            </a:r>
          </a:p>
          <a:p>
            <a:pPr marL="0" lvl="0" indent="0" algn="just">
              <a:lnSpc>
                <a:spcPct val="100000"/>
              </a:lnSpc>
              <a:spcBef>
                <a:spcPts val="0"/>
              </a:spcBef>
              <a:spcAft>
                <a:spcPts val="1142"/>
              </a:spcAft>
              <a:buNone/>
            </a:pPr>
            <a:r>
              <a:rPr lang="it-IT" sz="1400" dirty="0">
                <a:solidFill>
                  <a:srgbClr val="1C1C1C"/>
                </a:solidFill>
                <a:latin typeface="Times New Roman" panose="02020603050405020304" pitchFamily="18" charset="0"/>
                <a:cs typeface="Times New Roman" panose="02020603050405020304" pitchFamily="18" charset="0"/>
              </a:rPr>
              <a:t>Il Fornitore, mediante la stipula della suddetta Convenzione, è obbligato ad accettare i c.d. Ordinativi di Fornitura emessi dai Comuni, i quali rappresentano i contratti attuativi della Convenzione stessa.</a:t>
            </a:r>
          </a:p>
          <a:p>
            <a:pPr marL="0" indent="0" algn="just">
              <a:lnSpc>
                <a:spcPct val="100000"/>
              </a:lnSpc>
              <a:spcBef>
                <a:spcPts val="0"/>
              </a:spcBef>
              <a:spcAft>
                <a:spcPts val="1142"/>
              </a:spcAft>
              <a:buNone/>
            </a:pPr>
            <a:r>
              <a:rPr lang="it-IT" sz="1400" dirty="0">
                <a:solidFill>
                  <a:srgbClr val="1C1C1C"/>
                </a:solidFill>
                <a:latin typeface="Times New Roman" panose="02020603050405020304" pitchFamily="18" charset="0"/>
                <a:cs typeface="Times New Roman" panose="02020603050405020304" pitchFamily="18" charset="0"/>
              </a:rPr>
              <a:t>La durata della Convenzione </a:t>
            </a:r>
            <a:r>
              <a:rPr lang="it-IT" sz="1400" dirty="0" smtClean="0">
                <a:solidFill>
                  <a:srgbClr val="1C1C1C"/>
                </a:solidFill>
                <a:latin typeface="Times New Roman" panose="02020603050405020304" pitchFamily="18" charset="0"/>
                <a:cs typeface="Times New Roman" panose="02020603050405020304" pitchFamily="18" charset="0"/>
              </a:rPr>
              <a:t>è pari a </a:t>
            </a:r>
            <a:r>
              <a:rPr lang="it-IT" sz="1400" b="1" dirty="0" smtClean="0">
                <a:solidFill>
                  <a:srgbClr val="1C1C1C"/>
                </a:solidFill>
                <a:latin typeface="Times New Roman" panose="02020603050405020304" pitchFamily="18" charset="0"/>
                <a:cs typeface="Times New Roman" panose="02020603050405020304" pitchFamily="18" charset="0"/>
              </a:rPr>
              <a:t>36 </a:t>
            </a:r>
            <a:r>
              <a:rPr lang="it-IT" sz="1400" b="1" dirty="0">
                <a:solidFill>
                  <a:srgbClr val="1C1C1C"/>
                </a:solidFill>
                <a:latin typeface="Times New Roman" panose="02020603050405020304" pitchFamily="18" charset="0"/>
                <a:cs typeface="Times New Roman" panose="02020603050405020304" pitchFamily="18" charset="0"/>
              </a:rPr>
              <a:t>mesi </a:t>
            </a:r>
            <a:r>
              <a:rPr lang="it-IT" sz="1400" dirty="0" smtClean="0">
                <a:solidFill>
                  <a:srgbClr val="1C1C1C"/>
                </a:solidFill>
                <a:latin typeface="Times New Roman" panose="02020603050405020304" pitchFamily="18" charset="0"/>
                <a:cs typeface="Times New Roman" panose="02020603050405020304" pitchFamily="18" charset="0"/>
              </a:rPr>
              <a:t>decorrenti, </a:t>
            </a:r>
          </a:p>
          <a:p>
            <a:pPr marL="0" indent="0" algn="just">
              <a:lnSpc>
                <a:spcPct val="100000"/>
              </a:lnSpc>
              <a:spcBef>
                <a:spcPts val="0"/>
              </a:spcBef>
              <a:spcAft>
                <a:spcPts val="1142"/>
              </a:spcAft>
              <a:buNone/>
            </a:pPr>
            <a:r>
              <a:rPr lang="it-IT" sz="1400" dirty="0">
                <a:solidFill>
                  <a:srgbClr val="1C1C1C"/>
                </a:solidFill>
                <a:latin typeface="Times New Roman" panose="02020603050405020304" pitchFamily="18" charset="0"/>
                <a:cs typeface="Times New Roman" panose="02020603050405020304" pitchFamily="18" charset="0"/>
              </a:rPr>
              <a:t>Lotto 2 dal 01/12/2021; Lotto 4 e 7 dal </a:t>
            </a:r>
            <a:r>
              <a:rPr lang="it-IT" sz="1400" dirty="0" smtClean="0">
                <a:solidFill>
                  <a:srgbClr val="1C1C1C"/>
                </a:solidFill>
                <a:latin typeface="Times New Roman" panose="02020603050405020304" pitchFamily="18" charset="0"/>
                <a:cs typeface="Times New Roman" panose="02020603050405020304" pitchFamily="18" charset="0"/>
              </a:rPr>
              <a:t>13/12/2021</a:t>
            </a:r>
            <a:r>
              <a:rPr lang="it-IT" sz="1400" dirty="0" smtClean="0">
                <a:solidFill>
                  <a:srgbClr val="1C1C1C"/>
                </a:solidFill>
                <a:latin typeface="Times New Roman" panose="02020603050405020304" pitchFamily="18" charset="0"/>
                <a:cs typeface="Times New Roman" panose="02020603050405020304" pitchFamily="18" charset="0"/>
              </a:rPr>
              <a:t>; </a:t>
            </a:r>
            <a:r>
              <a:rPr lang="it-IT" sz="1400" dirty="0">
                <a:solidFill>
                  <a:srgbClr val="1C1C1C"/>
                </a:solidFill>
                <a:latin typeface="Times New Roman" panose="02020603050405020304" pitchFamily="18" charset="0"/>
                <a:cs typeface="Times New Roman" panose="02020603050405020304" pitchFamily="18" charset="0"/>
              </a:rPr>
              <a:t>Lotto 9 </a:t>
            </a:r>
            <a:r>
              <a:rPr lang="it-IT" sz="1400" dirty="0" smtClean="0">
                <a:solidFill>
                  <a:srgbClr val="1C1C1C"/>
                </a:solidFill>
                <a:latin typeface="Times New Roman" panose="02020603050405020304" pitchFamily="18" charset="0"/>
                <a:cs typeface="Times New Roman" panose="02020603050405020304" pitchFamily="18" charset="0"/>
              </a:rPr>
              <a:t>10/12/2021; </a:t>
            </a:r>
            <a:r>
              <a:rPr lang="it-IT" sz="1400" dirty="0">
                <a:solidFill>
                  <a:srgbClr val="1C1C1C"/>
                </a:solidFill>
                <a:latin typeface="Times New Roman" panose="02020603050405020304" pitchFamily="18" charset="0"/>
                <a:cs typeface="Times New Roman" panose="02020603050405020304" pitchFamily="18" charset="0"/>
              </a:rPr>
              <a:t>Lotto 10 dal 01/12/2021.</a:t>
            </a:r>
          </a:p>
          <a:p>
            <a:pPr marL="0" indent="0" algn="just">
              <a:lnSpc>
                <a:spcPct val="100000"/>
              </a:lnSpc>
              <a:spcBef>
                <a:spcPts val="0"/>
              </a:spcBef>
              <a:spcAft>
                <a:spcPts val="1142"/>
              </a:spcAft>
              <a:buNone/>
            </a:pPr>
            <a:r>
              <a:rPr lang="it-IT" sz="1400" dirty="0" smtClean="0">
                <a:solidFill>
                  <a:srgbClr val="1C1C1C"/>
                </a:solidFill>
                <a:latin typeface="Times New Roman" panose="02020603050405020304" pitchFamily="18" charset="0"/>
                <a:cs typeface="Times New Roman" panose="02020603050405020304" pitchFamily="18" charset="0"/>
              </a:rPr>
              <a:t>All’interno </a:t>
            </a:r>
            <a:r>
              <a:rPr lang="it-IT" sz="1400" dirty="0">
                <a:solidFill>
                  <a:srgbClr val="1C1C1C"/>
                </a:solidFill>
                <a:latin typeface="Times New Roman" panose="02020603050405020304" pitchFamily="18" charset="0"/>
                <a:cs typeface="Times New Roman" panose="02020603050405020304" pitchFamily="18" charset="0"/>
              </a:rPr>
              <a:t>del periodo di validità della Convenzione, sarà possibile emettere Ordinativi di Fornitura per importi complessivi pari al massimale contrattuale.</a:t>
            </a:r>
          </a:p>
          <a:p>
            <a:pPr marL="0" lvl="0" indent="0" algn="just">
              <a:lnSpc>
                <a:spcPct val="100000"/>
              </a:lnSpc>
              <a:spcBef>
                <a:spcPts val="0"/>
              </a:spcBef>
              <a:spcAft>
                <a:spcPts val="1142"/>
              </a:spcAft>
              <a:buNone/>
            </a:pPr>
            <a:r>
              <a:rPr lang="it-IT" sz="1400" b="1" dirty="0">
                <a:solidFill>
                  <a:srgbClr val="1C1C1C"/>
                </a:solidFill>
                <a:latin typeface="Times New Roman" panose="02020603050405020304" pitchFamily="18" charset="0"/>
                <a:cs typeface="Times New Roman" panose="02020603050405020304" pitchFamily="18" charset="0"/>
              </a:rPr>
              <a:t>Gli Ordinativi di fornitura emessi dai singoli Comuni avranno durata fino al 60° mese a decorrere dalla data di avvio del servizio.</a:t>
            </a:r>
          </a:p>
          <a:p>
            <a:pPr marL="0" lvl="0" indent="0" algn="just">
              <a:lnSpc>
                <a:spcPct val="100000"/>
              </a:lnSpc>
              <a:spcBef>
                <a:spcPts val="0"/>
              </a:spcBef>
              <a:spcAft>
                <a:spcPts val="1142"/>
              </a:spcAft>
              <a:buNone/>
            </a:pPr>
            <a:r>
              <a:rPr lang="it-IT" sz="1400" b="1" dirty="0">
                <a:solidFill>
                  <a:srgbClr val="FF0000"/>
                </a:solidFill>
                <a:latin typeface="Times New Roman" panose="02020603050405020304" pitchFamily="18" charset="0"/>
                <a:cs typeface="Times New Roman" panose="02020603050405020304" pitchFamily="18" charset="0"/>
              </a:rPr>
              <a:t>Le date di inizio e di fine servizio saranno fissate nel Piano di Trasporto Annuale sulla base del calendario scolastico e tenuto conto delle specifiche esigenze del Comune</a:t>
            </a:r>
            <a:r>
              <a:rPr lang="it-IT" sz="1400" b="1" dirty="0">
                <a:solidFill>
                  <a:srgbClr val="1C1C1C"/>
                </a:solidFill>
                <a:latin typeface="Times New Roman" panose="02020603050405020304" pitchFamily="18" charset="0"/>
                <a:cs typeface="Times New Roman" panose="02020603050405020304" pitchFamily="18" charset="0"/>
              </a:rPr>
              <a:t>.</a:t>
            </a:r>
          </a:p>
          <a:p>
            <a:pPr marL="0" lvl="0" indent="0" algn="just">
              <a:lnSpc>
                <a:spcPct val="100000"/>
              </a:lnSpc>
              <a:spcBef>
                <a:spcPts val="0"/>
              </a:spcBef>
              <a:spcAft>
                <a:spcPts val="1142"/>
              </a:spcAft>
              <a:buNone/>
            </a:pPr>
            <a:r>
              <a:rPr lang="it-IT" sz="1400" dirty="0">
                <a:solidFill>
                  <a:srgbClr val="1C1C1C"/>
                </a:solidFill>
                <a:latin typeface="Times New Roman" panose="02020603050405020304" pitchFamily="18" charset="0"/>
                <a:cs typeface="Times New Roman" panose="02020603050405020304" pitchFamily="18" charset="0"/>
              </a:rPr>
              <a:t>Alla scadenza della Convenzione, la SUAM potrà richiedere al Fornitore la proroga della stessa per un periodo non superiore a sei mesi; i relativi contratti attuativi (Ordinativi di fornitura) stipulati in forza della Convenzione sono parimenti prorogabili per la medesima durata. Nel periodo di proroga non possono essere emessi nuovi Ordinativi di fornitura oltre a quelli per i quali è disposta proroga. In caso di proroga, il Fornitore è tenuto all’esecuzione delle prestazioni oggetto della Convenzione agli stessi - o più favorevoli - prezzi, patti e condizioni.</a:t>
            </a:r>
          </a:p>
        </p:txBody>
      </p:sp>
    </p:spTree>
    <p:extLst>
      <p:ext uri="{BB962C8B-B14F-4D97-AF65-F5344CB8AC3E}">
        <p14:creationId xmlns:p14="http://schemas.microsoft.com/office/powerpoint/2010/main" val="25110090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81383F08-B3D9-4771-8D4F-11F0A8A04D04}"/>
              </a:ext>
            </a:extLst>
          </p:cNvPr>
          <p:cNvSpPr/>
          <p:nvPr/>
        </p:nvSpPr>
        <p:spPr>
          <a:xfrm>
            <a:off x="478301" y="444033"/>
            <a:ext cx="10325685" cy="5262979"/>
          </a:xfrm>
          <a:prstGeom prst="rect">
            <a:avLst/>
          </a:prstGeom>
        </p:spPr>
        <p:txBody>
          <a:bodyPr wrap="square">
            <a:spAutoFit/>
          </a:bodyPr>
          <a:lstStyle/>
          <a:p>
            <a:pPr lvl="0" algn="ctr"/>
            <a:r>
              <a:rPr lang="it-IT" sz="2400" b="1" dirty="0">
                <a:solidFill>
                  <a:srgbClr val="000000"/>
                </a:solidFill>
                <a:latin typeface="Times New Roman" panose="02020603050405020304" pitchFamily="18" charset="0"/>
                <a:cs typeface="Times New Roman" panose="02020603050405020304" pitchFamily="18" charset="0"/>
              </a:rPr>
              <a:t>INFORMAZIONI E CHIARIMENTI</a:t>
            </a:r>
          </a:p>
          <a:p>
            <a:pPr lvl="0"/>
            <a:endParaRPr lang="it-IT" dirty="0">
              <a:solidFill>
                <a:srgbClr val="000000"/>
              </a:solidFill>
              <a:latin typeface="Times New Roman" panose="02020603050405020304" pitchFamily="18" charset="0"/>
              <a:cs typeface="Times New Roman" panose="02020603050405020304" pitchFamily="18" charset="0"/>
            </a:endParaRPr>
          </a:p>
          <a:p>
            <a:pPr lvl="0"/>
            <a:r>
              <a:rPr lang="it-IT" sz="2000" dirty="0">
                <a:solidFill>
                  <a:srgbClr val="000000"/>
                </a:solidFill>
                <a:latin typeface="Times New Roman" panose="02020603050405020304" pitchFamily="18" charset="0"/>
                <a:cs typeface="Times New Roman" panose="02020603050405020304" pitchFamily="18" charset="0"/>
              </a:rPr>
              <a:t>Per ulteriori informazioni e chiarimenti è possibile contattare:  Regione Marche - Servizio Stazione Unica Appaltante - P.F. Soggetto Aggregatore. </a:t>
            </a:r>
          </a:p>
          <a:p>
            <a:pPr lvl="0"/>
            <a:r>
              <a:rPr lang="it-IT" sz="2000" dirty="0">
                <a:solidFill>
                  <a:srgbClr val="000000"/>
                </a:solidFill>
                <a:latin typeface="Times New Roman" panose="02020603050405020304" pitchFamily="18" charset="0"/>
                <a:cs typeface="Times New Roman" panose="02020603050405020304" pitchFamily="18" charset="0"/>
              </a:rPr>
              <a:t>La struttura ha sede ad Ancona in Via Palestro, 19 - Cap 60122.</a:t>
            </a:r>
          </a:p>
          <a:p>
            <a:pPr lvl="0"/>
            <a:r>
              <a:rPr lang="it-IT" sz="2000" b="1" u="sng" dirty="0">
                <a:solidFill>
                  <a:srgbClr val="000000"/>
                </a:solidFill>
                <a:latin typeface="Times New Roman" panose="02020603050405020304" pitchFamily="18" charset="0"/>
                <a:cs typeface="Times New Roman" panose="02020603050405020304" pitchFamily="18" charset="0"/>
              </a:rPr>
              <a:t>E-mail</a:t>
            </a:r>
            <a:r>
              <a:rPr lang="it-IT" sz="2000" b="1" dirty="0">
                <a:solidFill>
                  <a:srgbClr val="000000"/>
                </a:solidFill>
                <a:latin typeface="Times New Roman" panose="02020603050405020304" pitchFamily="18" charset="0"/>
                <a:cs typeface="Times New Roman" panose="02020603050405020304" pitchFamily="18" charset="0"/>
              </a:rPr>
              <a:t>: </a:t>
            </a:r>
            <a:r>
              <a:rPr lang="it-IT" sz="2000" b="1" dirty="0">
                <a:solidFill>
                  <a:srgbClr val="000000"/>
                </a:solidFill>
                <a:latin typeface="Times New Roman" panose="02020603050405020304" pitchFamily="18" charset="0"/>
                <a:cs typeface="Times New Roman" panose="02020603050405020304" pitchFamily="18" charset="0"/>
                <a:hlinkClick r:id="rId2"/>
              </a:rPr>
              <a:t>funzione.soggettoaggregatore@regione.marche.it</a:t>
            </a:r>
            <a:r>
              <a:rPr lang="it-IT" sz="2000" b="1" dirty="0">
                <a:solidFill>
                  <a:srgbClr val="000000"/>
                </a:solidFill>
                <a:latin typeface="Times New Roman" panose="02020603050405020304" pitchFamily="18" charset="0"/>
                <a:cs typeface="Times New Roman" panose="02020603050405020304" pitchFamily="18" charset="0"/>
              </a:rPr>
              <a:t> </a:t>
            </a:r>
          </a:p>
          <a:p>
            <a:pPr lvl="0"/>
            <a:r>
              <a:rPr lang="fr-FR" sz="2000" b="1" u="sng" dirty="0">
                <a:solidFill>
                  <a:srgbClr val="000000"/>
                </a:solidFill>
                <a:latin typeface="Times New Roman" panose="02020603050405020304" pitchFamily="18" charset="0"/>
                <a:cs typeface="Times New Roman" panose="02020603050405020304" pitchFamily="18" charset="0"/>
              </a:rPr>
              <a:t>PEC</a:t>
            </a:r>
            <a:r>
              <a:rPr lang="fr-FR" sz="2000" b="1" dirty="0">
                <a:solidFill>
                  <a:srgbClr val="000000"/>
                </a:solidFill>
                <a:latin typeface="Times New Roman" panose="02020603050405020304" pitchFamily="18" charset="0"/>
                <a:cs typeface="Times New Roman" panose="02020603050405020304" pitchFamily="18" charset="0"/>
              </a:rPr>
              <a:t>: </a:t>
            </a:r>
            <a:r>
              <a:rPr lang="fr-FR" sz="2000" b="1" dirty="0">
                <a:solidFill>
                  <a:srgbClr val="000000"/>
                </a:solidFill>
                <a:latin typeface="Times New Roman" panose="02020603050405020304" pitchFamily="18" charset="0"/>
                <a:cs typeface="Times New Roman" panose="02020603050405020304" pitchFamily="18" charset="0"/>
                <a:hlinkClick r:id="rId3"/>
              </a:rPr>
              <a:t>regione.marche.suam@emarche.it</a:t>
            </a:r>
            <a:endParaRPr lang="fr-FR" sz="2000" b="1" dirty="0">
              <a:solidFill>
                <a:srgbClr val="000000"/>
              </a:solidFill>
              <a:latin typeface="Times New Roman" panose="02020603050405020304" pitchFamily="18" charset="0"/>
              <a:cs typeface="Times New Roman" panose="02020603050405020304" pitchFamily="18" charset="0"/>
            </a:endParaRPr>
          </a:p>
          <a:p>
            <a:pPr lvl="0"/>
            <a:endParaRPr lang="it-IT" sz="2000" b="1" dirty="0">
              <a:solidFill>
                <a:srgbClr val="000000"/>
              </a:solidFill>
              <a:latin typeface="Times New Roman" panose="02020603050405020304" pitchFamily="18" charset="0"/>
              <a:cs typeface="Times New Roman" panose="02020603050405020304" pitchFamily="18" charset="0"/>
            </a:endParaRPr>
          </a:p>
          <a:p>
            <a:pPr lvl="0"/>
            <a:r>
              <a:rPr lang="it-IT" sz="2000" dirty="0">
                <a:solidFill>
                  <a:srgbClr val="000000"/>
                </a:solidFill>
                <a:latin typeface="Times New Roman" panose="02020603050405020304" pitchFamily="18" charset="0"/>
                <a:cs typeface="Times New Roman" panose="02020603050405020304" pitchFamily="18" charset="0"/>
              </a:rPr>
              <a:t>Per informazioni di carattere tecnico e per chiarimenti sull’uso della Piattaforma GT SUAM è possibile contattare l’assistenza TASK ai seguenti recapiti:</a:t>
            </a:r>
            <a:endParaRPr lang="it-IT" sz="2000" dirty="0">
              <a:solidFill>
                <a:srgbClr val="FFFF00"/>
              </a:solidFill>
              <a:highlight>
                <a:srgbClr val="FFFF00"/>
              </a:highlight>
              <a:latin typeface="Times New Roman" panose="02020603050405020304" pitchFamily="18" charset="0"/>
              <a:cs typeface="Times New Roman" panose="02020603050405020304" pitchFamily="18" charset="0"/>
            </a:endParaRPr>
          </a:p>
          <a:p>
            <a:pPr lvl="0"/>
            <a:r>
              <a:rPr lang="it-IT" sz="2000" dirty="0">
                <a:solidFill>
                  <a:srgbClr val="000000"/>
                </a:solidFill>
                <a:latin typeface="Times New Roman" panose="02020603050405020304" pitchFamily="18" charset="0"/>
                <a:cs typeface="Times New Roman" panose="02020603050405020304" pitchFamily="18" charset="0"/>
              </a:rPr>
              <a:t>- </a:t>
            </a:r>
            <a:r>
              <a:rPr lang="it-IT" sz="2000" dirty="0" err="1">
                <a:solidFill>
                  <a:srgbClr val="000000"/>
                </a:solidFill>
                <a:latin typeface="Times New Roman" panose="02020603050405020304" pitchFamily="18" charset="0"/>
                <a:cs typeface="Times New Roman" panose="02020603050405020304" pitchFamily="18" charset="0"/>
              </a:rPr>
              <a:t>Tel</a:t>
            </a:r>
            <a:r>
              <a:rPr lang="it-IT" sz="2000" dirty="0">
                <a:solidFill>
                  <a:srgbClr val="000000"/>
                </a:solidFill>
                <a:latin typeface="Times New Roman" panose="02020603050405020304" pitchFamily="18" charset="0"/>
                <a:cs typeface="Times New Roman" panose="02020603050405020304" pitchFamily="18" charset="0"/>
              </a:rPr>
              <a:t>: 0733 280140</a:t>
            </a:r>
          </a:p>
          <a:p>
            <a:pPr lvl="0"/>
            <a:r>
              <a:rPr lang="it-IT" sz="2000" dirty="0">
                <a:solidFill>
                  <a:srgbClr val="000000"/>
                </a:solidFill>
                <a:latin typeface="Times New Roman" panose="02020603050405020304" pitchFamily="18" charset="0"/>
                <a:cs typeface="Times New Roman" panose="02020603050405020304" pitchFamily="18" charset="0"/>
              </a:rPr>
              <a:t>- Indirizzo mail: </a:t>
            </a:r>
            <a:r>
              <a:rPr lang="it-IT" sz="2000" dirty="0">
                <a:solidFill>
                  <a:srgbClr val="000000"/>
                </a:solidFill>
                <a:latin typeface="Times New Roman" panose="02020603050405020304" pitchFamily="18" charset="0"/>
                <a:cs typeface="Times New Roman" panose="02020603050405020304" pitchFamily="18" charset="0"/>
                <a:hlinkClick r:id="rId4"/>
              </a:rPr>
              <a:t>assistenza.appalti@sinp.net</a:t>
            </a:r>
            <a:r>
              <a:rPr lang="it-IT" sz="2000" dirty="0">
                <a:solidFill>
                  <a:srgbClr val="000000"/>
                </a:solidFill>
                <a:latin typeface="Times New Roman" panose="02020603050405020304" pitchFamily="18" charset="0"/>
                <a:cs typeface="Times New Roman" panose="02020603050405020304" pitchFamily="18" charset="0"/>
              </a:rPr>
              <a:t>.</a:t>
            </a: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8736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5472C2-63C4-46D6-9FF9-71752951C49E}"/>
              </a:ext>
            </a:extLst>
          </p:cNvPr>
          <p:cNvSpPr>
            <a:spLocks noGrp="1"/>
          </p:cNvSpPr>
          <p:nvPr>
            <p:ph type="title"/>
          </p:nvPr>
        </p:nvSpPr>
        <p:spPr/>
        <p:txBody>
          <a:bodyPr>
            <a:normAutofit/>
          </a:bodyPr>
          <a:lstStyle/>
          <a:p>
            <a:pPr algn="ctr"/>
            <a:r>
              <a:rPr lang="it-IT" sz="2800" dirty="0">
                <a:latin typeface="Times New Roman" panose="02020603050405020304" pitchFamily="18" charset="0"/>
                <a:cs typeface="Times New Roman" panose="02020603050405020304" pitchFamily="18" charset="0"/>
              </a:rPr>
              <a:t>PREMESSA</a:t>
            </a:r>
          </a:p>
        </p:txBody>
      </p:sp>
      <p:sp>
        <p:nvSpPr>
          <p:cNvPr id="3" name="Segnaposto contenuto 2">
            <a:extLst>
              <a:ext uri="{FF2B5EF4-FFF2-40B4-BE49-F238E27FC236}">
                <a16:creationId xmlns:a16="http://schemas.microsoft.com/office/drawing/2014/main" id="{034BEE81-A258-4DC9-93EE-81CC99DC1B5A}"/>
              </a:ext>
            </a:extLst>
          </p:cNvPr>
          <p:cNvSpPr>
            <a:spLocks noGrp="1"/>
          </p:cNvSpPr>
          <p:nvPr>
            <p:ph idx="1"/>
          </p:nvPr>
        </p:nvSpPr>
        <p:spPr>
          <a:xfrm>
            <a:off x="562708" y="2409092"/>
            <a:ext cx="11148646" cy="3763108"/>
          </a:xfrm>
        </p:spPr>
        <p:txBody>
          <a:bodyPr>
            <a:normAutofit/>
          </a:bodyPr>
          <a:lstStyle/>
          <a:p>
            <a:pPr marL="0" lvl="0" indent="0" algn="just">
              <a:lnSpc>
                <a:spcPct val="100000"/>
              </a:lnSpc>
              <a:spcBef>
                <a:spcPts val="0"/>
              </a:spcBef>
              <a:spcAft>
                <a:spcPts val="1142"/>
              </a:spcAft>
              <a:buNone/>
            </a:pPr>
            <a:endParaRPr lang="it-IT" sz="1800" dirty="0">
              <a:solidFill>
                <a:srgbClr val="1C1C1C"/>
              </a:solidFill>
              <a:latin typeface="Times New Roman" panose="02020603050405020304" pitchFamily="18" charset="0"/>
              <a:cs typeface="Times New Roman" panose="02020603050405020304" pitchFamily="18" charset="0"/>
            </a:endParaRPr>
          </a:p>
          <a:p>
            <a:pPr marL="0" lvl="0" indent="0" algn="just">
              <a:lnSpc>
                <a:spcPct val="100000"/>
              </a:lnSpc>
              <a:spcBef>
                <a:spcPts val="0"/>
              </a:spcBef>
              <a:spcAft>
                <a:spcPts val="1142"/>
              </a:spcAft>
              <a:buNone/>
            </a:pPr>
            <a:endParaRPr lang="it-IT" dirty="0"/>
          </a:p>
        </p:txBody>
      </p:sp>
      <p:sp>
        <p:nvSpPr>
          <p:cNvPr id="4" name="Rettangolo 3"/>
          <p:cNvSpPr/>
          <p:nvPr/>
        </p:nvSpPr>
        <p:spPr>
          <a:xfrm>
            <a:off x="747345" y="2413338"/>
            <a:ext cx="10717823" cy="1754326"/>
          </a:xfrm>
          <a:prstGeom prst="rect">
            <a:avLst/>
          </a:prstGeom>
        </p:spPr>
        <p:txBody>
          <a:bodyPr wrap="square">
            <a:spAutoFit/>
          </a:bodyPr>
          <a:lstStyle/>
          <a:p>
            <a:pPr algn="just"/>
            <a:r>
              <a:rPr lang="it-IT" dirty="0">
                <a:solidFill>
                  <a:srgbClr val="1C1C1C"/>
                </a:solidFill>
                <a:latin typeface="Times New Roman" panose="02020603050405020304" pitchFamily="18" charset="0"/>
                <a:cs typeface="Times New Roman" panose="02020603050405020304" pitchFamily="18" charset="0"/>
              </a:rPr>
              <a:t>La procedura di adesione, di seguito descritta, si conclude con l’emissione dell’</a:t>
            </a:r>
            <a:r>
              <a:rPr lang="it-IT" b="1" dirty="0">
                <a:solidFill>
                  <a:srgbClr val="1C1C1C"/>
                </a:solidFill>
                <a:latin typeface="Times New Roman" panose="02020603050405020304" pitchFamily="18" charset="0"/>
                <a:cs typeface="Times New Roman" panose="02020603050405020304" pitchFamily="18" charset="0"/>
              </a:rPr>
              <a:t>Ordinativo di Fornitura</a:t>
            </a:r>
            <a:r>
              <a:rPr lang="it-IT" dirty="0">
                <a:solidFill>
                  <a:srgbClr val="1C1C1C"/>
                </a:solidFill>
                <a:latin typeface="Times New Roman" panose="02020603050405020304" pitchFamily="18" charset="0"/>
                <a:cs typeface="Times New Roman" panose="02020603050405020304" pitchFamily="18" charset="0"/>
              </a:rPr>
              <a:t>. </a:t>
            </a:r>
          </a:p>
          <a:p>
            <a:endParaRPr lang="it-IT" dirty="0">
              <a:solidFill>
                <a:srgbClr val="1C1C1C"/>
              </a:solidFill>
              <a:latin typeface="Times New Roman" panose="02020603050405020304" pitchFamily="18" charset="0"/>
              <a:cs typeface="Times New Roman" panose="02020603050405020304" pitchFamily="18" charset="0"/>
            </a:endParaRPr>
          </a:p>
          <a:p>
            <a:pPr algn="just"/>
            <a:r>
              <a:rPr lang="it-IT" dirty="0">
                <a:solidFill>
                  <a:srgbClr val="1C1C1C"/>
                </a:solidFill>
                <a:latin typeface="Times New Roman" panose="02020603050405020304" pitchFamily="18" charset="0"/>
                <a:cs typeface="Times New Roman" panose="02020603050405020304" pitchFamily="18" charset="0"/>
              </a:rPr>
              <a:t>La definizione delle prestazioni è contenuta nell’</a:t>
            </a:r>
            <a:r>
              <a:rPr lang="it-IT" b="1" dirty="0">
                <a:solidFill>
                  <a:srgbClr val="1C1C1C"/>
                </a:solidFill>
                <a:latin typeface="Times New Roman" panose="02020603050405020304" pitchFamily="18" charset="0"/>
                <a:cs typeface="Times New Roman" panose="02020603050405020304" pitchFamily="18" charset="0"/>
              </a:rPr>
              <a:t>Atto di Regolamentazione del servizio </a:t>
            </a:r>
            <a:r>
              <a:rPr lang="it-IT" dirty="0">
                <a:solidFill>
                  <a:srgbClr val="1C1C1C"/>
                </a:solidFill>
                <a:latin typeface="Times New Roman" panose="02020603050405020304" pitchFamily="18" charset="0"/>
                <a:cs typeface="Times New Roman" panose="02020603050405020304" pitchFamily="18" charset="0"/>
              </a:rPr>
              <a:t>che deve essere approvato esclusivamente dai Comuni.</a:t>
            </a:r>
          </a:p>
          <a:p>
            <a:endParaRPr lang="it-IT" dirty="0">
              <a:solidFill>
                <a:srgbClr val="1C1C1C"/>
              </a:solidFill>
              <a:latin typeface="Times New Roman" panose="02020603050405020304" pitchFamily="18" charset="0"/>
              <a:cs typeface="Times New Roman" panose="02020603050405020304" pitchFamily="18" charset="0"/>
            </a:endParaRPr>
          </a:p>
          <a:p>
            <a:pPr algn="just"/>
            <a:r>
              <a:rPr lang="it-IT" dirty="0">
                <a:solidFill>
                  <a:srgbClr val="1C1C1C"/>
                </a:solidFill>
                <a:latin typeface="Times New Roman" panose="02020603050405020304" pitchFamily="18" charset="0"/>
                <a:cs typeface="Times New Roman" panose="02020603050405020304" pitchFamily="18" charset="0"/>
              </a:rPr>
              <a:t>Il rapporto contrattuale, a seguito dell’emissione dell’Ordinativo di Fornitura, si instaura tra Comune e Fornitore.</a:t>
            </a:r>
          </a:p>
        </p:txBody>
      </p:sp>
    </p:spTree>
    <p:extLst>
      <p:ext uri="{BB962C8B-B14F-4D97-AF65-F5344CB8AC3E}">
        <p14:creationId xmlns:p14="http://schemas.microsoft.com/office/powerpoint/2010/main" val="1264215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B364CAC-B0B1-4113-A51D-581485BF7CDE}"/>
              </a:ext>
            </a:extLst>
          </p:cNvPr>
          <p:cNvSpPr>
            <a:spLocks noGrp="1"/>
          </p:cNvSpPr>
          <p:nvPr>
            <p:ph idx="4294967295"/>
          </p:nvPr>
        </p:nvSpPr>
        <p:spPr>
          <a:xfrm>
            <a:off x="188258" y="152400"/>
            <a:ext cx="11294129" cy="6529389"/>
          </a:xfrm>
        </p:spPr>
        <p:txBody>
          <a:bodyPr>
            <a:noAutofit/>
          </a:bodyPr>
          <a:lstStyle/>
          <a:p>
            <a:endParaRPr lang="it-IT" sz="1200" b="1" u="sng" dirty="0">
              <a:solidFill>
                <a:srgbClr val="000000"/>
              </a:solidFill>
              <a:latin typeface="Times New Roman" panose="02020603050405020304" pitchFamily="18" charset="0"/>
              <a:ea typeface="+mj-ea"/>
              <a:cs typeface="Times New Roman" panose="02020603050405020304" pitchFamily="18" charset="0"/>
            </a:endParaRPr>
          </a:p>
          <a:p>
            <a:pPr marL="0" indent="0" algn="ctr">
              <a:buNone/>
            </a:pPr>
            <a:r>
              <a:rPr lang="it-IT" sz="1200" b="1" dirty="0">
                <a:solidFill>
                  <a:srgbClr val="000000"/>
                </a:solidFill>
                <a:latin typeface="Times New Roman" panose="02020603050405020304" pitchFamily="18" charset="0"/>
                <a:ea typeface="+mj-ea"/>
                <a:cs typeface="Times New Roman" panose="02020603050405020304" pitchFamily="18" charset="0"/>
              </a:rPr>
              <a:t>I FORNITORI</a:t>
            </a:r>
          </a:p>
          <a:p>
            <a:r>
              <a:rPr lang="it-IT" sz="1100" b="1" u="sng" dirty="0" smtClean="0">
                <a:solidFill>
                  <a:srgbClr val="000000"/>
                </a:solidFill>
                <a:latin typeface="Times New Roman" panose="02020603050405020304" pitchFamily="18" charset="0"/>
                <a:ea typeface="+mj-ea"/>
                <a:cs typeface="Times New Roman" panose="02020603050405020304" pitchFamily="18" charset="0"/>
              </a:rPr>
              <a:t>Lotto </a:t>
            </a:r>
            <a:r>
              <a:rPr lang="it-IT" sz="1100" b="1" u="sng" dirty="0">
                <a:solidFill>
                  <a:srgbClr val="000000"/>
                </a:solidFill>
                <a:latin typeface="Times New Roman" panose="02020603050405020304" pitchFamily="18" charset="0"/>
                <a:ea typeface="+mj-ea"/>
                <a:cs typeface="Times New Roman" panose="02020603050405020304" pitchFamily="18" charset="0"/>
              </a:rPr>
              <a:t>2</a:t>
            </a:r>
            <a:r>
              <a:rPr lang="it-IT" sz="1100" b="1" dirty="0">
                <a:solidFill>
                  <a:srgbClr val="000000"/>
                </a:solidFill>
                <a:latin typeface="Times New Roman" panose="02020603050405020304" pitchFamily="18" charset="0"/>
                <a:ea typeface="+mj-ea"/>
                <a:cs typeface="Times New Roman" panose="02020603050405020304" pitchFamily="18" charset="0"/>
              </a:rPr>
              <a:t> – </a:t>
            </a:r>
            <a:r>
              <a:rPr lang="it-IT" sz="1100" dirty="0">
                <a:solidFill>
                  <a:srgbClr val="000000"/>
                </a:solidFill>
                <a:latin typeface="Times New Roman" panose="02020603050405020304" pitchFamily="18" charset="0"/>
                <a:ea typeface="+mj-ea"/>
                <a:cs typeface="Times New Roman" panose="02020603050405020304" pitchFamily="18" charset="0"/>
              </a:rPr>
              <a:t>CIG 8151982C59: TRASPORTO SCOLASTICO COMUNI DI ASCOLI PICENO (AP), FOLIGNANO (AP), APPIGNANO DEL TRONTO (AP) e CASTEL DI LAMA (AP) </a:t>
            </a:r>
            <a:r>
              <a:rPr lang="it-IT" sz="1100"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 </a:t>
            </a:r>
            <a:r>
              <a:rPr lang="it-IT" sz="1100" b="1" dirty="0">
                <a:solidFill>
                  <a:srgbClr val="000000"/>
                </a:solidFill>
                <a:latin typeface="Times New Roman" panose="02020603050405020304" pitchFamily="18" charset="0"/>
                <a:cs typeface="Times New Roman" panose="02020603050405020304" pitchFamily="18" charset="0"/>
              </a:rPr>
              <a:t>TURISMO FRATARCANGELI COCCO DI COCCO FRATARCANGELI VINCENZINA &amp; C. </a:t>
            </a:r>
            <a:r>
              <a:rPr lang="it-IT" sz="1100" b="1" dirty="0" smtClean="0">
                <a:solidFill>
                  <a:srgbClr val="000000"/>
                </a:solidFill>
                <a:latin typeface="Times New Roman" panose="02020603050405020304" pitchFamily="18" charset="0"/>
                <a:cs typeface="Times New Roman" panose="02020603050405020304" pitchFamily="18" charset="0"/>
              </a:rPr>
              <a:t>S.A.S.</a:t>
            </a:r>
            <a:endParaRPr lang="it-IT" sz="1100" b="1" dirty="0">
              <a:solidFill>
                <a:srgbClr val="000000"/>
              </a:solidFill>
              <a:latin typeface="Times New Roman" panose="02020603050405020304" pitchFamily="18" charset="0"/>
              <a:cs typeface="Times New Roman" panose="02020603050405020304" pitchFamily="18" charset="0"/>
            </a:endParaRPr>
          </a:p>
          <a:p>
            <a:r>
              <a:rPr lang="it-IT" sz="1100" b="1" u="sng" dirty="0" smtClean="0">
                <a:solidFill>
                  <a:srgbClr val="000000"/>
                </a:solidFill>
                <a:latin typeface="Times New Roman" panose="02020603050405020304" pitchFamily="18" charset="0"/>
                <a:ea typeface="+mj-ea"/>
                <a:cs typeface="Times New Roman" panose="02020603050405020304" pitchFamily="18" charset="0"/>
              </a:rPr>
              <a:t>Lotto </a:t>
            </a:r>
            <a:r>
              <a:rPr lang="it-IT" sz="1100" b="1" u="sng" dirty="0">
                <a:solidFill>
                  <a:srgbClr val="000000"/>
                </a:solidFill>
                <a:latin typeface="Times New Roman" panose="02020603050405020304" pitchFamily="18" charset="0"/>
                <a:ea typeface="+mj-ea"/>
                <a:cs typeface="Times New Roman" panose="02020603050405020304" pitchFamily="18" charset="0"/>
              </a:rPr>
              <a:t>4</a:t>
            </a:r>
            <a:r>
              <a:rPr lang="it-IT" sz="1100" dirty="0">
                <a:solidFill>
                  <a:srgbClr val="000000"/>
                </a:solidFill>
                <a:latin typeface="Times New Roman" panose="02020603050405020304" pitchFamily="18" charset="0"/>
                <a:ea typeface="+mj-ea"/>
                <a:cs typeface="Times New Roman" panose="02020603050405020304" pitchFamily="18" charset="0"/>
              </a:rPr>
              <a:t> – CIG 8151985ED2: TRASPORTO SCOLASTICO COMUNI DI MONTERUBBIANO(FM), ORTEZZANO(FM), PETRITOLI (FM), MAGLIANO DI TENNA (FM), MONTE URANO (FM), MONTECOSARO(MC), PORTO SAN GIORGIO(FM), SANT'ELPIDIO A MARE (FM) e MONTE GIBERTO (FM) </a:t>
            </a:r>
            <a:r>
              <a:rPr lang="it-IT" sz="1100"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 </a:t>
            </a:r>
            <a:r>
              <a:rPr lang="it-IT" sz="1100" b="1"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RTI TPL </a:t>
            </a:r>
            <a:r>
              <a:rPr lang="it-IT" sz="1100" b="1" dirty="0" smtClean="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MARCHE </a:t>
            </a:r>
            <a:r>
              <a:rPr lang="it-IT" sz="1100" b="1" dirty="0">
                <a:solidFill>
                  <a:srgbClr val="000000"/>
                </a:solidFill>
                <a:latin typeface="Times New Roman" panose="02020603050405020304" pitchFamily="18" charset="0"/>
                <a:cs typeface="Times New Roman" panose="02020603050405020304" pitchFamily="18" charset="0"/>
              </a:rPr>
              <a:t> </a:t>
            </a:r>
            <a:endParaRPr lang="it-IT" sz="1100" b="1" dirty="0" smtClean="0">
              <a:solidFill>
                <a:srgbClr val="000000"/>
              </a:solidFill>
              <a:latin typeface="Times New Roman" panose="02020603050405020304" pitchFamily="18" charset="0"/>
              <a:cs typeface="Times New Roman" panose="02020603050405020304" pitchFamily="18" charset="0"/>
            </a:endParaRPr>
          </a:p>
          <a:p>
            <a:r>
              <a:rPr lang="it-IT" sz="1100" b="1" u="sng" dirty="0" smtClean="0">
                <a:solidFill>
                  <a:srgbClr val="000000"/>
                </a:solidFill>
                <a:latin typeface="Times New Roman" panose="02020603050405020304" pitchFamily="18" charset="0"/>
                <a:ea typeface="+mj-ea"/>
                <a:cs typeface="Times New Roman" panose="02020603050405020304" pitchFamily="18" charset="0"/>
              </a:rPr>
              <a:t>Lotto </a:t>
            </a:r>
            <a:r>
              <a:rPr lang="it-IT" sz="1100" b="1" u="sng" dirty="0">
                <a:solidFill>
                  <a:srgbClr val="000000"/>
                </a:solidFill>
                <a:latin typeface="Times New Roman" panose="02020603050405020304" pitchFamily="18" charset="0"/>
                <a:ea typeface="+mj-ea"/>
                <a:cs typeface="Times New Roman" panose="02020603050405020304" pitchFamily="18" charset="0"/>
              </a:rPr>
              <a:t>7</a:t>
            </a:r>
            <a:r>
              <a:rPr lang="it-IT" sz="1100" dirty="0">
                <a:solidFill>
                  <a:srgbClr val="000000"/>
                </a:solidFill>
                <a:latin typeface="Times New Roman" panose="02020603050405020304" pitchFamily="18" charset="0"/>
                <a:ea typeface="+mj-ea"/>
                <a:cs typeface="Times New Roman" panose="02020603050405020304" pitchFamily="18" charset="0"/>
              </a:rPr>
              <a:t> – CIG 8151988150: TRASPORTO SCOLASTICO COMUNI DIPORTO RECANATI (MC), CAMERANO (AN), CASTELFIDARDO (AN), FILOTTRANO (AN), LORETO (AN), CAMERATA PICENA (AN), CHIARAVALLE (AN), FALCONARA MARITTIMA (AN) e MONTE SAN VITO (AN) </a:t>
            </a:r>
            <a:r>
              <a:rPr lang="it-IT" sz="1100"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 </a:t>
            </a:r>
            <a:r>
              <a:rPr lang="it-IT" sz="1100" b="1"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RTI TPL </a:t>
            </a:r>
            <a:r>
              <a:rPr lang="it-IT" sz="1100" b="1" dirty="0" smtClean="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MARCHE</a:t>
            </a:r>
            <a:r>
              <a:rPr lang="it-IT" sz="1100" b="1" dirty="0">
                <a:solidFill>
                  <a:srgbClr val="000000"/>
                </a:solidFill>
                <a:latin typeface="Times New Roman" panose="02020603050405020304" pitchFamily="18" charset="0"/>
                <a:cs typeface="Times New Roman" panose="02020603050405020304" pitchFamily="18" charset="0"/>
              </a:rPr>
              <a:t> </a:t>
            </a:r>
            <a:endParaRPr lang="it-IT" sz="1100" b="1" dirty="0" smtClean="0">
              <a:solidFill>
                <a:srgbClr val="000000"/>
              </a:solidFill>
              <a:latin typeface="Times New Roman" panose="02020603050405020304" pitchFamily="18" charset="0"/>
              <a:cs typeface="Times New Roman" panose="02020603050405020304" pitchFamily="18" charset="0"/>
            </a:endParaRPr>
          </a:p>
          <a:p>
            <a:r>
              <a:rPr lang="it-IT" sz="1100" b="1" u="sng" dirty="0" smtClean="0">
                <a:solidFill>
                  <a:srgbClr val="000000"/>
                </a:solidFill>
                <a:latin typeface="Times New Roman" panose="02020603050405020304" pitchFamily="18" charset="0"/>
                <a:ea typeface="+mj-ea"/>
                <a:cs typeface="Times New Roman" panose="02020603050405020304" pitchFamily="18" charset="0"/>
              </a:rPr>
              <a:t>Lotto </a:t>
            </a:r>
            <a:r>
              <a:rPr lang="it-IT" sz="1100" b="1" u="sng" dirty="0">
                <a:solidFill>
                  <a:srgbClr val="000000"/>
                </a:solidFill>
                <a:latin typeface="Times New Roman" panose="02020603050405020304" pitchFamily="18" charset="0"/>
                <a:ea typeface="+mj-ea"/>
                <a:cs typeface="Times New Roman" panose="02020603050405020304" pitchFamily="18" charset="0"/>
              </a:rPr>
              <a:t>9</a:t>
            </a:r>
            <a:r>
              <a:rPr lang="it-IT" sz="1100" dirty="0">
                <a:solidFill>
                  <a:srgbClr val="000000"/>
                </a:solidFill>
                <a:latin typeface="Times New Roman" panose="02020603050405020304" pitchFamily="18" charset="0"/>
                <a:ea typeface="+mj-ea"/>
                <a:cs typeface="Times New Roman" panose="02020603050405020304" pitchFamily="18" charset="0"/>
              </a:rPr>
              <a:t> – CIG 81519913C9: TRASPORTO SCOLASTICO COMUNI DI FANO (PU), GABICCE MARE (PU) e PESARO (PU) </a:t>
            </a:r>
            <a:r>
              <a:rPr lang="it-IT" sz="1100"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 </a:t>
            </a:r>
            <a:r>
              <a:rPr lang="it-IT" sz="1100" b="1" dirty="0" smtClean="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RTI SCOPPIO </a:t>
            </a:r>
          </a:p>
          <a:p>
            <a:r>
              <a:rPr lang="it-IT" sz="1100" b="1" u="sng" dirty="0" smtClean="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Lotto </a:t>
            </a:r>
            <a:r>
              <a:rPr lang="it-IT" sz="1100" b="1" u="sng"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10 </a:t>
            </a:r>
            <a:r>
              <a:rPr lang="it-IT" sz="1100"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 CIG 815199356F: TRASPORTO SCOLASTICO COMUNI DI TAVULLIA (PU), MONTELABBATE (PU), CARTOCETO (PU), COLLI AL METAURO (PU), ISOLA DEL PIANO (PU), MONTEFELCINO (PU), MONTE GRIMANO TERME (PU) e VALLEFOGLIA (PU)  </a:t>
            </a:r>
            <a:r>
              <a:rPr lang="it-IT" sz="1100" b="1" dirty="0" smtClean="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RTI AGO UNO</a:t>
            </a:r>
            <a:endParaRPr lang="it-IT" sz="1100" b="1"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endParaRPr>
          </a:p>
          <a:p>
            <a:pPr marL="0" indent="0" algn="just">
              <a:buNone/>
            </a:pPr>
            <a:r>
              <a:rPr lang="it-IT" sz="1100" b="1"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Gli ulteriori Comuni che hanno manifestato l’intenzione di aderire alla Convenzione e che sono stati conseguentemente inseriti nel lotto territorialmente più vicino o, in caso di equidistanza, nel lotto economicamente più conveniente, sono i </a:t>
            </a:r>
            <a:r>
              <a:rPr lang="it-IT" sz="1100" b="1" dirty="0" smtClean="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seguenti:  </a:t>
            </a:r>
            <a:r>
              <a:rPr lang="it-IT" sz="1100" b="1"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Lotto </a:t>
            </a:r>
            <a:r>
              <a:rPr lang="it-IT" sz="1100" b="1" dirty="0" smtClean="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7: Comune </a:t>
            </a:r>
            <a:r>
              <a:rPr lang="it-IT" sz="1100" b="1"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di </a:t>
            </a:r>
            <a:r>
              <a:rPr lang="it-IT" sz="1100" b="1" dirty="0" smtClean="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Montemarciano e Comune di Numana, Lotto 9: Comune </a:t>
            </a:r>
            <a:r>
              <a:rPr lang="it-IT" sz="1100" b="1"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di San </a:t>
            </a:r>
            <a:r>
              <a:rPr lang="it-IT" sz="1100" b="1" dirty="0" smtClean="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Costanzo e </a:t>
            </a:r>
            <a:r>
              <a:rPr lang="it-IT" sz="1100" b="1"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Comune di </a:t>
            </a:r>
            <a:r>
              <a:rPr lang="it-IT" sz="1100" b="1" dirty="0" smtClean="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Gradara, </a:t>
            </a:r>
            <a:r>
              <a:rPr lang="it-IT" sz="1100" b="1"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Lotto </a:t>
            </a:r>
            <a:r>
              <a:rPr lang="it-IT" sz="1100" b="1" dirty="0" smtClean="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rPr>
              <a:t>10: Comune di Mondavio, Comune di Petriano e Comune di Sant’Ippolito.</a:t>
            </a:r>
            <a:endParaRPr lang="it-IT" sz="1200" b="1" u="sng" dirty="0">
              <a:solidFill>
                <a:srgbClr val="000000"/>
              </a:solidFill>
              <a:latin typeface="Times New Roman" panose="02020603050405020304" pitchFamily="18" charset="0"/>
              <a:ea typeface="+mj-ea"/>
              <a:cs typeface="Times New Roman" panose="02020603050405020304" pitchFamily="18" charset="0"/>
              <a:sym typeface="Wingdings" panose="05000000000000000000" pitchFamily="2" charset="2"/>
            </a:endParaRPr>
          </a:p>
          <a:p>
            <a:pPr lvl="0" algn="ctr">
              <a:buFont typeface="Wingdings" panose="05000000000000000000" pitchFamily="2" charset="2"/>
              <a:buChar char="Ø"/>
            </a:pPr>
            <a:r>
              <a:rPr lang="it-IT" sz="1400" b="1" dirty="0">
                <a:solidFill>
                  <a:srgbClr val="000000"/>
                </a:solidFill>
                <a:latin typeface="Times New Roman" panose="02020603050405020304" pitchFamily="18" charset="0"/>
                <a:cs typeface="Times New Roman" panose="02020603050405020304" pitchFamily="18" charset="0"/>
              </a:rPr>
              <a:t>N.B.: I contatti dei Fornitori sono presenti nell’</a:t>
            </a:r>
            <a:r>
              <a:rPr lang="it-IT" sz="1400" b="1" u="sng" dirty="0">
                <a:solidFill>
                  <a:srgbClr val="000000"/>
                </a:solidFill>
                <a:latin typeface="Times New Roman" panose="02020603050405020304" pitchFamily="18" charset="0"/>
                <a:cs typeface="Times New Roman" panose="02020603050405020304" pitchFamily="18" charset="0"/>
              </a:rPr>
              <a:t>Allegato CONTATTI FORNITORI</a:t>
            </a:r>
          </a:p>
        </p:txBody>
      </p:sp>
    </p:spTree>
    <p:extLst>
      <p:ext uri="{BB962C8B-B14F-4D97-AF65-F5344CB8AC3E}">
        <p14:creationId xmlns:p14="http://schemas.microsoft.com/office/powerpoint/2010/main" val="3101857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D8F5B5-324C-435A-A3C7-970A2C85EC39}"/>
              </a:ext>
            </a:extLst>
          </p:cNvPr>
          <p:cNvSpPr>
            <a:spLocks noGrp="1"/>
          </p:cNvSpPr>
          <p:nvPr>
            <p:ph type="title"/>
          </p:nvPr>
        </p:nvSpPr>
        <p:spPr/>
        <p:txBody>
          <a:bodyPr>
            <a:normAutofit fontScale="90000"/>
          </a:bodyPr>
          <a:lstStyle/>
          <a:p>
            <a:pPr algn="ctr"/>
            <a:r>
              <a:rPr lang="it-IT" sz="2800" dirty="0">
                <a:solidFill>
                  <a:srgbClr val="000000"/>
                </a:solidFill>
                <a:latin typeface="Times New Roman" panose="02020603050405020304" pitchFamily="18" charset="0"/>
                <a:cs typeface="Times New Roman" panose="02020603050405020304" pitchFamily="18" charset="0"/>
              </a:rPr>
              <a:t/>
            </a:r>
            <a:br>
              <a:rPr lang="it-IT" sz="2800" dirty="0">
                <a:solidFill>
                  <a:srgbClr val="000000"/>
                </a:solidFill>
                <a:latin typeface="Times New Roman" panose="02020603050405020304" pitchFamily="18" charset="0"/>
                <a:cs typeface="Times New Roman" panose="02020603050405020304" pitchFamily="18" charset="0"/>
              </a:rPr>
            </a:br>
            <a:r>
              <a:rPr lang="it-IT" sz="2800" dirty="0">
                <a:solidFill>
                  <a:srgbClr val="000000"/>
                </a:solidFill>
                <a:latin typeface="Times New Roman" panose="02020603050405020304" pitchFamily="18" charset="0"/>
                <a:cs typeface="Times New Roman" panose="02020603050405020304" pitchFamily="18" charset="0"/>
              </a:rPr>
              <a:t>OGGETTO DELLA CONVENZIONE</a:t>
            </a:r>
            <a:r>
              <a:rPr lang="it-IT" b="1" dirty="0">
                <a:solidFill>
                  <a:srgbClr val="000000"/>
                </a:solidFill>
                <a:latin typeface="Times New Roman" panose="02020603050405020304" pitchFamily="18" charset="0"/>
                <a:cs typeface="Times New Roman" panose="02020603050405020304" pitchFamily="18" charset="0"/>
              </a:rPr>
              <a:t/>
            </a:r>
            <a:br>
              <a:rPr lang="it-IT" b="1" dirty="0">
                <a:solidFill>
                  <a:srgbClr val="000000"/>
                </a:solidFill>
                <a:latin typeface="Times New Roman" panose="02020603050405020304" pitchFamily="18" charset="0"/>
                <a:cs typeface="Times New Roman" panose="02020603050405020304" pitchFamily="18" charset="0"/>
              </a:rPr>
            </a:br>
            <a:endParaRPr lang="it-IT" dirty="0"/>
          </a:p>
        </p:txBody>
      </p:sp>
      <p:sp>
        <p:nvSpPr>
          <p:cNvPr id="3" name="Segnaposto contenuto 2">
            <a:extLst>
              <a:ext uri="{FF2B5EF4-FFF2-40B4-BE49-F238E27FC236}">
                <a16:creationId xmlns:a16="http://schemas.microsoft.com/office/drawing/2014/main" id="{9C13EF2A-A24F-4AF7-9717-4805137B6A59}"/>
              </a:ext>
            </a:extLst>
          </p:cNvPr>
          <p:cNvSpPr>
            <a:spLocks noGrp="1"/>
          </p:cNvSpPr>
          <p:nvPr>
            <p:ph idx="1"/>
          </p:nvPr>
        </p:nvSpPr>
        <p:spPr>
          <a:xfrm>
            <a:off x="491613" y="2236839"/>
            <a:ext cx="11208774" cy="2099187"/>
          </a:xfrm>
        </p:spPr>
        <p:txBody>
          <a:bodyPr>
            <a:normAutofit/>
          </a:bodyPr>
          <a:lstStyle/>
          <a:p>
            <a:pPr marL="0" lvl="0" indent="0" algn="just">
              <a:lnSpc>
                <a:spcPct val="100000"/>
              </a:lnSpc>
              <a:spcBef>
                <a:spcPts val="0"/>
              </a:spcBef>
              <a:buNone/>
            </a:pPr>
            <a:endParaRPr lang="it-IT" dirty="0">
              <a:solidFill>
                <a:srgbClr val="000000"/>
              </a:solidFill>
              <a:latin typeface="Times New Roman" panose="02020603050405020304" pitchFamily="18" charset="0"/>
              <a:cs typeface="Times New Roman" panose="02020603050405020304" pitchFamily="18" charset="0"/>
            </a:endParaRPr>
          </a:p>
          <a:p>
            <a:pPr marL="0" lvl="0" indent="0" algn="just">
              <a:lnSpc>
                <a:spcPct val="100000"/>
              </a:lnSpc>
              <a:spcBef>
                <a:spcPts val="0"/>
              </a:spcBef>
              <a:buNone/>
            </a:pPr>
            <a:r>
              <a:rPr lang="it-IT" sz="2400" dirty="0">
                <a:solidFill>
                  <a:srgbClr val="1C1C1C"/>
                </a:solidFill>
                <a:latin typeface="Times New Roman" panose="02020603050405020304" pitchFamily="18" charset="0"/>
                <a:cs typeface="Times New Roman" panose="02020603050405020304" pitchFamily="18" charset="0"/>
              </a:rPr>
              <a:t>Oggetto della Convenzione è l’affidamento del servizio di </a:t>
            </a:r>
            <a:r>
              <a:rPr lang="it-IT" sz="2400" b="1" dirty="0">
                <a:solidFill>
                  <a:srgbClr val="1C1C1C"/>
                </a:solidFill>
                <a:latin typeface="Times New Roman" panose="02020603050405020304" pitchFamily="18" charset="0"/>
                <a:cs typeface="Times New Roman" panose="02020603050405020304" pitchFamily="18" charset="0"/>
              </a:rPr>
              <a:t>trasporto casa-scuola-casa</a:t>
            </a:r>
            <a:r>
              <a:rPr lang="it-IT" sz="2400" dirty="0">
                <a:solidFill>
                  <a:srgbClr val="1C1C1C"/>
                </a:solidFill>
                <a:latin typeface="Times New Roman" panose="02020603050405020304" pitchFamily="18" charset="0"/>
                <a:cs typeface="Times New Roman" panose="02020603050405020304" pitchFamily="18" charset="0"/>
              </a:rPr>
              <a:t>, mediante l’utilizzo di mezzi del Fornitore e/o mediante l’utilizzo di mezzi di proprietà comunale sul/i quale/i verrà costituito il diritto di comodato a favore dell’Operatore economico. </a:t>
            </a:r>
          </a:p>
          <a:p>
            <a:pPr marL="0" lvl="0" indent="0" algn="just">
              <a:lnSpc>
                <a:spcPct val="100000"/>
              </a:lnSpc>
              <a:spcBef>
                <a:spcPts val="0"/>
              </a:spcBef>
              <a:buNone/>
            </a:pPr>
            <a:endParaRPr lang="it-IT" sz="2400" dirty="0">
              <a:solidFill>
                <a:srgbClr val="1C1C1C"/>
              </a:solidFill>
              <a:latin typeface="Times New Roman" panose="02020603050405020304" pitchFamily="18" charset="0"/>
              <a:cs typeface="Times New Roman" panose="02020603050405020304" pitchFamily="18" charset="0"/>
            </a:endParaRPr>
          </a:p>
          <a:p>
            <a:pPr marL="0" lvl="0" indent="0" algn="just">
              <a:lnSpc>
                <a:spcPct val="100000"/>
              </a:lnSpc>
              <a:spcBef>
                <a:spcPts val="0"/>
              </a:spcBef>
              <a:buNone/>
            </a:pPr>
            <a:endParaRPr lang="it-IT" sz="2400" b="1" dirty="0">
              <a:solidFill>
                <a:srgbClr val="1C1C1C"/>
              </a:solidFill>
              <a:latin typeface="Times New Roman" panose="02020603050405020304" pitchFamily="18" charset="0"/>
              <a:cs typeface="Times New Roman" panose="02020603050405020304" pitchFamily="18" charset="0"/>
            </a:endParaRPr>
          </a:p>
        </p:txBody>
      </p:sp>
      <p:sp>
        <p:nvSpPr>
          <p:cNvPr id="4" name="Freccia a destra 3">
            <a:extLst>
              <a:ext uri="{FF2B5EF4-FFF2-40B4-BE49-F238E27FC236}">
                <a16:creationId xmlns:a16="http://schemas.microsoft.com/office/drawing/2014/main" id="{E44D50A8-397C-45F3-BBFC-999A1397A4BA}"/>
              </a:ext>
            </a:extLst>
          </p:cNvPr>
          <p:cNvSpPr/>
          <p:nvPr/>
        </p:nvSpPr>
        <p:spPr>
          <a:xfrm>
            <a:off x="8731045" y="4719485"/>
            <a:ext cx="648929" cy="7249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CasellaDiTesto 4">
            <a:extLst>
              <a:ext uri="{FF2B5EF4-FFF2-40B4-BE49-F238E27FC236}">
                <a16:creationId xmlns:a16="http://schemas.microsoft.com/office/drawing/2014/main" id="{C6B838D6-EC79-4F3B-A6C0-11CD7F9F8CE7}"/>
              </a:ext>
            </a:extLst>
          </p:cNvPr>
          <p:cNvSpPr txBox="1"/>
          <p:nvPr/>
        </p:nvSpPr>
        <p:spPr>
          <a:xfrm>
            <a:off x="9547123" y="4886631"/>
            <a:ext cx="1736573" cy="369332"/>
          </a:xfrm>
          <a:prstGeom prst="rect">
            <a:avLst/>
          </a:prstGeom>
          <a:noFill/>
        </p:spPr>
        <p:txBody>
          <a:bodyPr wrap="square" rtlCol="0">
            <a:spAutoFit/>
          </a:bodyPr>
          <a:lstStyle/>
          <a:p>
            <a:r>
              <a:rPr lang="en-AU" b="1" i="1" dirty="0"/>
              <a:t>focus</a:t>
            </a:r>
          </a:p>
        </p:txBody>
      </p:sp>
    </p:spTree>
    <p:extLst>
      <p:ext uri="{BB962C8B-B14F-4D97-AF65-F5344CB8AC3E}">
        <p14:creationId xmlns:p14="http://schemas.microsoft.com/office/powerpoint/2010/main" val="494615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a:extLst>
              <a:ext uri="{FF2B5EF4-FFF2-40B4-BE49-F238E27FC236}">
                <a16:creationId xmlns:a16="http://schemas.microsoft.com/office/drawing/2014/main" id="{C75EC932-0122-4E61-A063-6680F44C0CB9}"/>
              </a:ext>
            </a:extLst>
          </p:cNvPr>
          <p:cNvSpPr/>
          <p:nvPr/>
        </p:nvSpPr>
        <p:spPr>
          <a:xfrm>
            <a:off x="206188" y="474345"/>
            <a:ext cx="11194315" cy="3139321"/>
          </a:xfrm>
          <a:prstGeom prst="rect">
            <a:avLst/>
          </a:prstGeom>
        </p:spPr>
        <p:txBody>
          <a:bodyPr wrap="square">
            <a:spAutoFit/>
          </a:bodyPr>
          <a:lstStyle/>
          <a:p>
            <a:endParaRPr lang="it-IT"/>
          </a:p>
          <a:p>
            <a:endParaRPr lang="it-IT"/>
          </a:p>
          <a:p>
            <a:endParaRPr lang="it-IT"/>
          </a:p>
          <a:p>
            <a:endParaRPr lang="it-IT"/>
          </a:p>
          <a:p>
            <a:endParaRPr lang="it-IT"/>
          </a:p>
          <a:p>
            <a:endParaRPr lang="it-IT"/>
          </a:p>
          <a:p>
            <a:endParaRPr lang="it-IT"/>
          </a:p>
          <a:p>
            <a:endParaRPr lang="it-IT"/>
          </a:p>
          <a:p>
            <a:endParaRPr lang="it-IT"/>
          </a:p>
          <a:p>
            <a:endParaRPr lang="it-IT"/>
          </a:p>
          <a:p>
            <a:endParaRPr lang="it-IT" dirty="0"/>
          </a:p>
        </p:txBody>
      </p:sp>
      <p:sp>
        <p:nvSpPr>
          <p:cNvPr id="7" name="Rettangolo 6">
            <a:extLst>
              <a:ext uri="{FF2B5EF4-FFF2-40B4-BE49-F238E27FC236}">
                <a16:creationId xmlns:a16="http://schemas.microsoft.com/office/drawing/2014/main" id="{6752E90D-94E5-44A7-8EC5-CAE5111FB5A0}"/>
              </a:ext>
            </a:extLst>
          </p:cNvPr>
          <p:cNvSpPr/>
          <p:nvPr/>
        </p:nvSpPr>
        <p:spPr>
          <a:xfrm>
            <a:off x="368711" y="474344"/>
            <a:ext cx="11179276" cy="10033516"/>
          </a:xfrm>
          <a:prstGeom prst="rect">
            <a:avLst/>
          </a:prstGeom>
        </p:spPr>
        <p:txBody>
          <a:bodyPr wrap="square">
            <a:spAutoFit/>
          </a:bodyPr>
          <a:lstStyle/>
          <a:p>
            <a:pPr algn="ctr"/>
            <a:r>
              <a:rPr lang="it-IT" b="1" u="sng" dirty="0">
                <a:latin typeface="Times New Roman" panose="02020603050405020304" pitchFamily="18" charset="0"/>
                <a:cs typeface="Times New Roman" panose="02020603050405020304" pitchFamily="18" charset="0"/>
              </a:rPr>
              <a:t>IL SERVIZIO DI TRASPORTO CASA – SCUOLA – CASA</a:t>
            </a:r>
          </a:p>
          <a:p>
            <a:pPr algn="just"/>
            <a:endParaRPr lang="it-IT" sz="1600" dirty="0">
              <a:latin typeface="Times New Roman" panose="02020603050405020304" pitchFamily="18" charset="0"/>
              <a:cs typeface="Times New Roman" panose="02020603050405020304" pitchFamily="18" charset="0"/>
            </a:endParaRPr>
          </a:p>
          <a:p>
            <a:pPr algn="just"/>
            <a:r>
              <a:rPr lang="it-IT" dirty="0">
                <a:latin typeface="Times New Roman" panose="02020603050405020304" pitchFamily="18" charset="0"/>
                <a:cs typeface="Times New Roman" panose="02020603050405020304" pitchFamily="18" charset="0"/>
              </a:rPr>
              <a:t>Consiste nell’attività di trasporto di alunni, compresi quelli con disabilità, frequentanti le scuole dell’infanzia, primarie e secondarie di primo grado ed eventualmente, secondo grado, nonché il trasporto dei loro beni, secondo quanto stabilito nel “Piano di trasporto annuale” di ciascun Comune.</a:t>
            </a:r>
          </a:p>
          <a:p>
            <a:pPr algn="just"/>
            <a:endParaRPr lang="it-IT" b="1" dirty="0">
              <a:solidFill>
                <a:srgbClr val="000000"/>
              </a:solidFill>
              <a:latin typeface="Times New Roman" panose="02020603050405020304" pitchFamily="18" charset="0"/>
              <a:cs typeface="Times New Roman" panose="02020603050405020304" pitchFamily="18" charset="0"/>
            </a:endParaRPr>
          </a:p>
          <a:p>
            <a:pPr algn="just"/>
            <a:r>
              <a:rPr lang="it-IT" dirty="0">
                <a:latin typeface="Times New Roman" panose="02020603050405020304" pitchFamily="18" charset="0"/>
                <a:cs typeface="Times New Roman" panose="02020603050405020304" pitchFamily="18" charset="0"/>
              </a:rPr>
              <a:t>Il servizio inizia con la salita a bordo del primo utente presso la prima fermata della linea di trasporto stabilita nel Piano di trasporto annuale e termina con la discesa dell’ultimo utente nel luogo dell’ultima fermata; nella linea non viene computato il tragitto dalla rimessa del mezzo adibito al trasporto, fino alla prima fermata e dall’ultima fermata alla rimessa. </a:t>
            </a:r>
          </a:p>
          <a:p>
            <a:pPr algn="just"/>
            <a:endParaRPr lang="it-IT" dirty="0">
              <a:latin typeface="Times New Roman" panose="02020603050405020304" pitchFamily="18" charset="0"/>
              <a:cs typeface="Times New Roman" panose="02020603050405020304" pitchFamily="18" charset="0"/>
            </a:endParaRPr>
          </a:p>
          <a:p>
            <a:pPr algn="just"/>
            <a:r>
              <a:rPr lang="it-IT" dirty="0">
                <a:latin typeface="Times New Roman" panose="02020603050405020304" pitchFamily="18" charset="0"/>
                <a:cs typeface="Times New Roman" panose="02020603050405020304" pitchFamily="18" charset="0"/>
              </a:rPr>
              <a:t>Il servizio di trasporto casa-scuola-casa verrà eseguito con scuolabus messi a disposizione dal Fornitore ad eccezione del caso in cui il Comune abbia scuolabus di proprietà sul/i quale/i verrà costituito il diritto di comodato a favore del Fornitore.</a:t>
            </a:r>
          </a:p>
          <a:p>
            <a:pPr algn="just"/>
            <a:endParaRPr lang="it-IT" dirty="0">
              <a:latin typeface="Times New Roman" panose="02020603050405020304" pitchFamily="18" charset="0"/>
              <a:cs typeface="Times New Roman" panose="02020603050405020304" pitchFamily="18" charset="0"/>
            </a:endParaRPr>
          </a:p>
          <a:p>
            <a:pPr algn="just"/>
            <a:r>
              <a:rPr lang="it-IT" b="1" dirty="0">
                <a:latin typeface="Times New Roman" panose="02020603050405020304" pitchFamily="18" charset="0"/>
                <a:cs typeface="Times New Roman" panose="02020603050405020304" pitchFamily="18" charset="0"/>
              </a:rPr>
              <a:t>Modalità di remunerazione: </a:t>
            </a:r>
            <a:r>
              <a:rPr lang="it-IT" b="1" dirty="0">
                <a:solidFill>
                  <a:srgbClr val="000000"/>
                </a:solidFill>
                <a:latin typeface="Times New Roman" panose="02020603050405020304" pitchFamily="18" charset="0"/>
                <a:cs typeface="Times New Roman" panose="02020603050405020304" pitchFamily="18" charset="0"/>
              </a:rPr>
              <a:t>per detto servizio il Comune corrisponderà il prezzo al Km offerto in sede di gara dal Fornitore. Il servizio avrà un distinto prezzo al Km, a seconda che sia svolto con veicolo fornito dal Fornitore oppure con scuolabus di proprietà comunale.</a:t>
            </a: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a:p>
            <a:pPr algn="ctr"/>
            <a:endParaRPr lang="it-IT" b="1"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7615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7491" y="297500"/>
            <a:ext cx="11995688" cy="4970591"/>
          </a:xfrm>
          <a:prstGeom prst="rect">
            <a:avLst/>
          </a:prstGeom>
        </p:spPr>
        <p:txBody>
          <a:bodyPr wrap="square">
            <a:spAutoFit/>
          </a:bodyPr>
          <a:lstStyle/>
          <a:p>
            <a:pPr lvl="0" algn="ctr"/>
            <a:r>
              <a:rPr lang="it-IT" b="1" u="sng" dirty="0">
                <a:solidFill>
                  <a:srgbClr val="000000"/>
                </a:solidFill>
                <a:latin typeface="Times New Roman" panose="02020603050405020304" pitchFamily="18" charset="0"/>
                <a:cs typeface="Times New Roman" panose="02020603050405020304" pitchFamily="18" charset="0"/>
              </a:rPr>
              <a:t>CARATTERISTICHE PECULIARI DEL SERVIZIO</a:t>
            </a:r>
          </a:p>
          <a:p>
            <a:pPr lvl="0" algn="ctr"/>
            <a:endParaRPr lang="it-IT" sz="1600" b="1" u="sng" dirty="0">
              <a:solidFill>
                <a:srgbClr val="000000"/>
              </a:solidFill>
              <a:latin typeface="Times New Roman" panose="02020603050405020304" pitchFamily="18" charset="0"/>
              <a:cs typeface="Times New Roman" panose="02020603050405020304" pitchFamily="18" charset="0"/>
            </a:endParaRPr>
          </a:p>
          <a:p>
            <a:pPr lvl="0"/>
            <a:r>
              <a:rPr lang="it-IT" b="1" dirty="0">
                <a:solidFill>
                  <a:srgbClr val="000000"/>
                </a:solidFill>
                <a:latin typeface="Times New Roman" panose="02020603050405020304" pitchFamily="18" charset="0"/>
                <a:cs typeface="Times New Roman" panose="02020603050405020304" pitchFamily="18" charset="0"/>
              </a:rPr>
              <a:t>1) veicoli impiegati nel servizio con sistema di alimentazione a basso impatto ambientale</a:t>
            </a:r>
            <a:endParaRPr lang="it-IT" sz="2000" b="1" dirty="0">
              <a:solidFill>
                <a:srgbClr val="000000"/>
              </a:solidFill>
              <a:latin typeface="Times New Roman" panose="02020603050405020304" pitchFamily="18" charset="0"/>
              <a:cs typeface="Times New Roman" panose="02020603050405020304" pitchFamily="18" charset="0"/>
            </a:endParaRPr>
          </a:p>
          <a:p>
            <a:endParaRPr lang="it-IT" u="sng" dirty="0">
              <a:solidFill>
                <a:srgbClr val="000000"/>
              </a:solidFill>
              <a:latin typeface="Times New Roman" panose="02020603050405020304" pitchFamily="18" charset="0"/>
              <a:cs typeface="Times New Roman" panose="02020603050405020304" pitchFamily="18" charset="0"/>
            </a:endParaRPr>
          </a:p>
          <a:p>
            <a:r>
              <a:rPr lang="it-IT" sz="1700" u="sng" dirty="0" smtClean="0">
                <a:solidFill>
                  <a:srgbClr val="000000"/>
                </a:solidFill>
                <a:latin typeface="Times New Roman" panose="02020603050405020304" pitchFamily="18" charset="0"/>
                <a:cs typeface="Times New Roman" panose="02020603050405020304" pitchFamily="18" charset="0"/>
              </a:rPr>
              <a:t>Lotto </a:t>
            </a:r>
            <a:r>
              <a:rPr lang="it-IT" sz="1700" u="sng" dirty="0">
                <a:solidFill>
                  <a:srgbClr val="000000"/>
                </a:solidFill>
                <a:latin typeface="Times New Roman" panose="02020603050405020304" pitchFamily="18" charset="0"/>
                <a:cs typeface="Times New Roman" panose="02020603050405020304" pitchFamily="18" charset="0"/>
              </a:rPr>
              <a:t>2</a:t>
            </a:r>
            <a:r>
              <a:rPr lang="it-IT" sz="1700" dirty="0">
                <a:solidFill>
                  <a:srgbClr val="000000"/>
                </a:solidFill>
                <a:latin typeface="Times New Roman" panose="02020603050405020304" pitchFamily="18" charset="0"/>
                <a:cs typeface="Times New Roman" panose="02020603050405020304" pitchFamily="18" charset="0"/>
              </a:rPr>
              <a:t> - TURISMO FRATARCANGELI </a:t>
            </a:r>
            <a:r>
              <a:rPr lang="it-IT" sz="1700" dirty="0" smtClean="0">
                <a:latin typeface="Times New Roman" panose="02020603050405020304" pitchFamily="18" charset="0"/>
                <a:cs typeface="Times New Roman" panose="02020603050405020304" pitchFamily="18" charset="0"/>
              </a:rPr>
              <a:t>– 60%</a:t>
            </a:r>
          </a:p>
          <a:p>
            <a:r>
              <a:rPr lang="it-IT" sz="1700" u="sng" dirty="0" smtClean="0">
                <a:solidFill>
                  <a:srgbClr val="000000"/>
                </a:solidFill>
                <a:latin typeface="Times New Roman" panose="02020603050405020304" pitchFamily="18" charset="0"/>
                <a:cs typeface="Times New Roman" panose="02020603050405020304" pitchFamily="18" charset="0"/>
              </a:rPr>
              <a:t>Lotto </a:t>
            </a:r>
            <a:r>
              <a:rPr lang="it-IT" sz="1700" u="sng" dirty="0">
                <a:solidFill>
                  <a:srgbClr val="000000"/>
                </a:solidFill>
                <a:latin typeface="Times New Roman" panose="02020603050405020304" pitchFamily="18" charset="0"/>
                <a:cs typeface="Times New Roman" panose="02020603050405020304" pitchFamily="18" charset="0"/>
              </a:rPr>
              <a:t>4</a:t>
            </a:r>
            <a:r>
              <a:rPr lang="it-IT" sz="1700" dirty="0">
                <a:solidFill>
                  <a:srgbClr val="000000"/>
                </a:solidFill>
                <a:latin typeface="Times New Roman" panose="02020603050405020304" pitchFamily="18" charset="0"/>
                <a:cs typeface="Times New Roman" panose="02020603050405020304" pitchFamily="18" charset="0"/>
              </a:rPr>
              <a:t> - </a:t>
            </a:r>
            <a:r>
              <a:rPr lang="it-IT" sz="1700"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RTI TPL </a:t>
            </a:r>
            <a:r>
              <a:rPr lang="it-IT" sz="1700" dirty="0">
                <a:latin typeface="Times New Roman" panose="02020603050405020304" pitchFamily="18" charset="0"/>
                <a:cs typeface="Times New Roman" panose="02020603050405020304" pitchFamily="18" charset="0"/>
                <a:sym typeface="Wingdings" panose="05000000000000000000" pitchFamily="2" charset="2"/>
              </a:rPr>
              <a:t>MARCHE – 80% </a:t>
            </a:r>
            <a:endParaRPr lang="it-IT" sz="1700" dirty="0" smtClean="0">
              <a:latin typeface="Times New Roman" panose="02020603050405020304" pitchFamily="18" charset="0"/>
              <a:cs typeface="Times New Roman" panose="02020603050405020304" pitchFamily="18" charset="0"/>
              <a:sym typeface="Wingdings" panose="05000000000000000000" pitchFamily="2" charset="2"/>
            </a:endParaRPr>
          </a:p>
          <a:p>
            <a:r>
              <a:rPr lang="it-IT" sz="1700" u="sng" dirty="0" smtClean="0">
                <a:latin typeface="Times New Roman" panose="02020603050405020304" pitchFamily="18" charset="0"/>
                <a:cs typeface="Times New Roman" panose="02020603050405020304" pitchFamily="18" charset="0"/>
              </a:rPr>
              <a:t>Lotto </a:t>
            </a:r>
            <a:r>
              <a:rPr lang="it-IT" sz="1700" u="sng" dirty="0">
                <a:latin typeface="Times New Roman" panose="02020603050405020304" pitchFamily="18" charset="0"/>
                <a:cs typeface="Times New Roman" panose="02020603050405020304" pitchFamily="18" charset="0"/>
              </a:rPr>
              <a:t>7</a:t>
            </a:r>
            <a:r>
              <a:rPr lang="it-IT" sz="1700" dirty="0">
                <a:latin typeface="Times New Roman" panose="02020603050405020304" pitchFamily="18" charset="0"/>
                <a:cs typeface="Times New Roman" panose="02020603050405020304" pitchFamily="18" charset="0"/>
              </a:rPr>
              <a:t> - </a:t>
            </a:r>
            <a:r>
              <a:rPr lang="it-IT" sz="1700" dirty="0">
                <a:latin typeface="Times New Roman" panose="02020603050405020304" pitchFamily="18" charset="0"/>
                <a:cs typeface="Times New Roman" panose="02020603050405020304" pitchFamily="18" charset="0"/>
                <a:sym typeface="Wingdings" panose="05000000000000000000" pitchFamily="2" charset="2"/>
              </a:rPr>
              <a:t>RTI TPL MARCHE – 80% </a:t>
            </a:r>
            <a:endParaRPr lang="it-IT" sz="1700" dirty="0" smtClean="0">
              <a:latin typeface="Times New Roman" panose="02020603050405020304" pitchFamily="18" charset="0"/>
              <a:cs typeface="Times New Roman" panose="02020603050405020304" pitchFamily="18" charset="0"/>
              <a:sym typeface="Wingdings" panose="05000000000000000000" pitchFamily="2" charset="2"/>
            </a:endParaRPr>
          </a:p>
          <a:p>
            <a:r>
              <a:rPr lang="it-IT" sz="1700" u="sng" dirty="0" smtClean="0">
                <a:solidFill>
                  <a:srgbClr val="000000"/>
                </a:solidFill>
                <a:latin typeface="Times New Roman" panose="02020603050405020304" pitchFamily="18" charset="0"/>
                <a:cs typeface="Times New Roman" panose="02020603050405020304" pitchFamily="18" charset="0"/>
              </a:rPr>
              <a:t>Lotto </a:t>
            </a:r>
            <a:r>
              <a:rPr lang="it-IT" sz="1700" u="sng" dirty="0">
                <a:solidFill>
                  <a:srgbClr val="000000"/>
                </a:solidFill>
                <a:latin typeface="Times New Roman" panose="02020603050405020304" pitchFamily="18" charset="0"/>
                <a:cs typeface="Times New Roman" panose="02020603050405020304" pitchFamily="18" charset="0"/>
              </a:rPr>
              <a:t>9</a:t>
            </a:r>
            <a:r>
              <a:rPr lang="it-IT" sz="1700" dirty="0">
                <a:solidFill>
                  <a:srgbClr val="000000"/>
                </a:solidFill>
                <a:latin typeface="Times New Roman" panose="02020603050405020304" pitchFamily="18" charset="0"/>
                <a:cs typeface="Times New Roman" panose="02020603050405020304" pitchFamily="18" charset="0"/>
              </a:rPr>
              <a:t> - </a:t>
            </a:r>
            <a:r>
              <a:rPr lang="it-IT" sz="1700"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RTI </a:t>
            </a:r>
            <a:r>
              <a:rPr lang="it-IT" sz="1700" dirty="0">
                <a:latin typeface="Times New Roman" panose="02020603050405020304" pitchFamily="18" charset="0"/>
                <a:cs typeface="Times New Roman" panose="02020603050405020304" pitchFamily="18" charset="0"/>
                <a:sym typeface="Wingdings" panose="05000000000000000000" pitchFamily="2" charset="2"/>
              </a:rPr>
              <a:t>SCOPPIO – </a:t>
            </a:r>
            <a:r>
              <a:rPr lang="it-IT" sz="1700" dirty="0" smtClean="0">
                <a:latin typeface="Times New Roman" panose="02020603050405020304" pitchFamily="18" charset="0"/>
                <a:cs typeface="Times New Roman" panose="02020603050405020304" pitchFamily="18" charset="0"/>
                <a:sym typeface="Wingdings" panose="05000000000000000000" pitchFamily="2" charset="2"/>
              </a:rPr>
              <a:t>41% </a:t>
            </a:r>
          </a:p>
          <a:p>
            <a:r>
              <a:rPr lang="it-IT" sz="1700" u="sng" dirty="0" smtClean="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Lotto </a:t>
            </a:r>
            <a:r>
              <a:rPr lang="it-IT" sz="1700" u="sng"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10 </a:t>
            </a:r>
            <a:r>
              <a:rPr lang="it-IT" sz="1700" dirty="0" smtClean="0">
                <a:solidFill>
                  <a:srgbClr val="000000"/>
                </a:solidFill>
                <a:latin typeface="Times New Roman" panose="02020603050405020304" pitchFamily="18" charset="0"/>
                <a:cs typeface="Times New Roman" panose="02020603050405020304" pitchFamily="18" charset="0"/>
                <a:sym typeface="Wingdings" panose="05000000000000000000" pitchFamily="2" charset="2"/>
              </a:rPr>
              <a:t>– RTIAGO UNO –</a:t>
            </a:r>
            <a:r>
              <a:rPr lang="it-IT" sz="1700"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a:t>
            </a:r>
            <a:r>
              <a:rPr lang="it-IT" sz="1700" dirty="0" smtClean="0">
                <a:latin typeface="Times New Roman" panose="02020603050405020304" pitchFamily="18" charset="0"/>
                <a:cs typeface="Times New Roman" panose="02020603050405020304" pitchFamily="18" charset="0"/>
                <a:sym typeface="Wingdings" panose="05000000000000000000" pitchFamily="2" charset="2"/>
              </a:rPr>
              <a:t>60%</a:t>
            </a:r>
            <a:endParaRPr lang="it-IT" sz="1700" dirty="0">
              <a:latin typeface="Times New Roman" panose="02020603050405020304" pitchFamily="18" charset="0"/>
              <a:cs typeface="Times New Roman" panose="02020603050405020304" pitchFamily="18" charset="0"/>
              <a:sym typeface="Wingdings" panose="05000000000000000000" pitchFamily="2" charset="2"/>
            </a:endParaRPr>
          </a:p>
          <a:p>
            <a:pPr algn="just"/>
            <a:endParaRPr lang="it-IT"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endParaRPr>
          </a:p>
          <a:p>
            <a:pPr algn="just"/>
            <a:r>
              <a:rPr lang="it-IT" b="1" dirty="0">
                <a:latin typeface="Times New Roman" panose="02020603050405020304" pitchFamily="18" charset="0"/>
                <a:cs typeface="Times New Roman" panose="02020603050405020304" pitchFamily="18" charset="0"/>
              </a:rPr>
              <a:t>2) visualizzazione da parte del genitore dell’eventuale ritardo del veicolo sul quale deve salire a bordo il figlio</a:t>
            </a:r>
          </a:p>
          <a:p>
            <a:pPr algn="just"/>
            <a:r>
              <a:rPr lang="it-IT" b="1" dirty="0">
                <a:latin typeface="Times New Roman" panose="02020603050405020304" pitchFamily="18" charset="0"/>
                <a:cs typeface="Times New Roman" panose="02020603050405020304" pitchFamily="18" charset="0"/>
              </a:rPr>
              <a:t>3) monitoraggio in tempo reale, da parte del genitore, del percorso del veicolo a bordo del quale si trova il figlio</a:t>
            </a:r>
          </a:p>
          <a:p>
            <a:pPr algn="just"/>
            <a:r>
              <a:rPr lang="it-IT" b="1" dirty="0">
                <a:latin typeface="Times New Roman" panose="02020603050405020304" pitchFamily="18" charset="0"/>
                <a:cs typeface="Times New Roman" panose="02020603050405020304" pitchFamily="18" charset="0"/>
              </a:rPr>
              <a:t>4) monitoraggio in tempo reale, da parte della scuola, del complesso dei veicoli che effettuano il servizio</a:t>
            </a:r>
          </a:p>
          <a:p>
            <a:pPr algn="just"/>
            <a:r>
              <a:rPr lang="it-IT" b="1" dirty="0">
                <a:latin typeface="Times New Roman" panose="02020603050405020304" pitchFamily="18" charset="0"/>
                <a:cs typeface="Times New Roman" panose="02020603050405020304" pitchFamily="18" charset="0"/>
              </a:rPr>
              <a:t>5) invio di un avviso tempestivo al genitore in concomitanza con eventi particolari</a:t>
            </a:r>
          </a:p>
          <a:p>
            <a:pPr algn="just"/>
            <a:r>
              <a:rPr lang="it-IT" b="1" dirty="0">
                <a:latin typeface="Times New Roman" panose="02020603050405020304" pitchFamily="18" charset="0"/>
                <a:cs typeface="Times New Roman" panose="02020603050405020304" pitchFamily="18" charset="0"/>
              </a:rPr>
              <a:t>6) invio di avviso tempestivo alla scuola in concomitanza con eventi particolari</a:t>
            </a:r>
          </a:p>
          <a:p>
            <a:pPr algn="just"/>
            <a:r>
              <a:rPr lang="it-IT" b="1" dirty="0">
                <a:latin typeface="Times New Roman" panose="02020603050405020304" pitchFamily="18" charset="0"/>
                <a:cs typeface="Times New Roman" panose="02020603050405020304" pitchFamily="18" charset="0"/>
              </a:rPr>
              <a:t>7) monitoraggio da parte del genitore, della salita e della discesa del bambino</a:t>
            </a:r>
          </a:p>
          <a:p>
            <a:pPr algn="just"/>
            <a:r>
              <a:rPr lang="it-IT" b="1" dirty="0">
                <a:latin typeface="Times New Roman" panose="02020603050405020304" pitchFamily="18" charset="0"/>
                <a:cs typeface="Times New Roman" panose="02020603050405020304" pitchFamily="18" charset="0"/>
              </a:rPr>
              <a:t>8) credenziali di accesso al sistema di trasporto intelligente da parte dei genitori in modo autonomo. </a:t>
            </a:r>
          </a:p>
          <a:p>
            <a:pPr algn="just"/>
            <a:r>
              <a:rPr lang="it-IT" b="1" dirty="0">
                <a:latin typeface="Times New Roman" panose="02020603050405020304" pitchFamily="18" charset="0"/>
                <a:cs typeface="Times New Roman" panose="02020603050405020304" pitchFamily="18" charset="0"/>
              </a:rPr>
              <a:t>9) consultazione delle statistiche del servizio quali i km percorsi per singola linea ad una certa data, da parte del Comune </a:t>
            </a:r>
            <a:endParaRPr lang="it-IT" b="1" dirty="0">
              <a:solidFill>
                <a:srgbClr val="000000"/>
              </a:solidFill>
              <a:latin typeface="Times New Roman" panose="02020603050405020304" pitchFamily="18" charset="0"/>
              <a:cs typeface="Times New Roman" panose="02020603050405020304" pitchFamily="18" charset="0"/>
              <a:sym typeface="Wingdings" panose="05000000000000000000" pitchFamily="2" charset="2"/>
            </a:endParaRPr>
          </a:p>
        </p:txBody>
      </p:sp>
    </p:spTree>
    <p:extLst>
      <p:ext uri="{BB962C8B-B14F-4D97-AF65-F5344CB8AC3E}">
        <p14:creationId xmlns:p14="http://schemas.microsoft.com/office/powerpoint/2010/main" val="2421459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D8F5B5-324C-435A-A3C7-970A2C85EC39}"/>
              </a:ext>
            </a:extLst>
          </p:cNvPr>
          <p:cNvSpPr>
            <a:spLocks noGrp="1"/>
          </p:cNvSpPr>
          <p:nvPr>
            <p:ph type="title"/>
          </p:nvPr>
        </p:nvSpPr>
        <p:spPr/>
        <p:txBody>
          <a:bodyPr>
            <a:normAutofit/>
          </a:bodyPr>
          <a:lstStyle/>
          <a:p>
            <a:pPr algn="ctr"/>
            <a:r>
              <a:rPr lang="it-IT" sz="2800" dirty="0">
                <a:solidFill>
                  <a:srgbClr val="000000"/>
                </a:solidFill>
                <a:latin typeface="Times New Roman" panose="02020603050405020304" pitchFamily="18" charset="0"/>
                <a:cs typeface="Times New Roman" panose="02020603050405020304" pitchFamily="18" charset="0"/>
              </a:rPr>
              <a:t>SERVIZI ACCESSORI</a:t>
            </a:r>
            <a:endParaRPr lang="it-IT" dirty="0"/>
          </a:p>
        </p:txBody>
      </p:sp>
      <p:sp>
        <p:nvSpPr>
          <p:cNvPr id="6" name="CasellaDiTesto 5">
            <a:extLst>
              <a:ext uri="{FF2B5EF4-FFF2-40B4-BE49-F238E27FC236}">
                <a16:creationId xmlns:a16="http://schemas.microsoft.com/office/drawing/2014/main" id="{29F02199-C350-4638-AE24-6EBFFB64FA30}"/>
              </a:ext>
            </a:extLst>
          </p:cNvPr>
          <p:cNvSpPr txBox="1"/>
          <p:nvPr/>
        </p:nvSpPr>
        <p:spPr>
          <a:xfrm>
            <a:off x="629265" y="2084548"/>
            <a:ext cx="11238270" cy="2585323"/>
          </a:xfrm>
          <a:prstGeom prst="rect">
            <a:avLst/>
          </a:prstGeom>
          <a:noFill/>
        </p:spPr>
        <p:txBody>
          <a:bodyPr wrap="square">
            <a:spAutoFit/>
          </a:bodyPr>
          <a:lstStyle/>
          <a:p>
            <a:pPr marL="0" indent="0" algn="just">
              <a:lnSpc>
                <a:spcPct val="100000"/>
              </a:lnSpc>
              <a:spcBef>
                <a:spcPts val="0"/>
              </a:spcBef>
              <a:buNone/>
            </a:pPr>
            <a:r>
              <a:rPr lang="it-IT" sz="1800" dirty="0">
                <a:solidFill>
                  <a:srgbClr val="1C1C1C"/>
                </a:solidFill>
                <a:latin typeface="Times New Roman" panose="02020603050405020304" pitchFamily="18" charset="0"/>
                <a:cs typeface="Times New Roman" panose="02020603050405020304" pitchFamily="18" charset="0"/>
              </a:rPr>
              <a:t>E’ altresì oggetto della Convenzione l’affidamento di uno o più dei seguenti servizi accessori, che i Comuni potranno decidere di acquistare sia dal primo anno di decorrenza dell’Ordinativo di Fornitura sia negli anni successivi:</a:t>
            </a:r>
          </a:p>
          <a:p>
            <a:pPr marL="0" lvl="0" indent="0" algn="just">
              <a:lnSpc>
                <a:spcPct val="100000"/>
              </a:lnSpc>
              <a:spcBef>
                <a:spcPts val="0"/>
              </a:spcBef>
              <a:buNone/>
            </a:pPr>
            <a:endParaRPr lang="it-IT" sz="1800" dirty="0">
              <a:solidFill>
                <a:srgbClr val="1C1C1C"/>
              </a:solidFill>
              <a:latin typeface="Times New Roman" panose="02020603050405020304" pitchFamily="18" charset="0"/>
              <a:cs typeface="Times New Roman" panose="02020603050405020304" pitchFamily="18" charset="0"/>
            </a:endParaRPr>
          </a:p>
          <a:p>
            <a:pPr marL="342900" lvl="0" indent="-342900" algn="just">
              <a:lnSpc>
                <a:spcPct val="100000"/>
              </a:lnSpc>
              <a:spcBef>
                <a:spcPts val="0"/>
              </a:spcBef>
              <a:buAutoNum type="arabicPeriod"/>
            </a:pPr>
            <a:r>
              <a:rPr lang="it-IT" sz="1800" b="1" dirty="0">
                <a:solidFill>
                  <a:srgbClr val="1C1C1C"/>
                </a:solidFill>
                <a:latin typeface="Times New Roman" panose="02020603050405020304" pitchFamily="18" charset="0"/>
                <a:cs typeface="Times New Roman" panose="02020603050405020304" pitchFamily="18" charset="0"/>
              </a:rPr>
              <a:t>Servizio di accompagnamento; </a:t>
            </a:r>
          </a:p>
          <a:p>
            <a:pPr marL="342900" lvl="0" indent="-342900" algn="just">
              <a:lnSpc>
                <a:spcPct val="100000"/>
              </a:lnSpc>
              <a:spcBef>
                <a:spcPts val="0"/>
              </a:spcBef>
              <a:buAutoNum type="arabicPeriod"/>
            </a:pPr>
            <a:r>
              <a:rPr lang="it-IT" sz="1800" b="1" dirty="0">
                <a:solidFill>
                  <a:srgbClr val="1C1C1C"/>
                </a:solidFill>
                <a:latin typeface="Times New Roman" panose="02020603050405020304" pitchFamily="18" charset="0"/>
                <a:cs typeface="Times New Roman" panose="02020603050405020304" pitchFamily="18" charset="0"/>
              </a:rPr>
              <a:t>Servizio di trasporto presso strutture distaccate per fini scolastici;</a:t>
            </a:r>
          </a:p>
          <a:p>
            <a:pPr marL="342900" lvl="0" indent="-342900" algn="just">
              <a:lnSpc>
                <a:spcPct val="100000"/>
              </a:lnSpc>
              <a:spcBef>
                <a:spcPts val="0"/>
              </a:spcBef>
              <a:buAutoNum type="arabicPeriod"/>
            </a:pPr>
            <a:r>
              <a:rPr lang="it-IT" sz="1800" b="1" dirty="0">
                <a:solidFill>
                  <a:srgbClr val="1C1C1C"/>
                </a:solidFill>
                <a:latin typeface="Times New Roman" panose="02020603050405020304" pitchFamily="18" charset="0"/>
                <a:cs typeface="Times New Roman" panose="02020603050405020304" pitchFamily="18" charset="0"/>
              </a:rPr>
              <a:t>Servizio disponibilità mezzi per attività curriculari, uscite didattiche e campi estivi.</a:t>
            </a:r>
          </a:p>
          <a:p>
            <a:pPr marL="342900" lvl="0" indent="-342900" algn="just">
              <a:lnSpc>
                <a:spcPct val="100000"/>
              </a:lnSpc>
              <a:spcBef>
                <a:spcPts val="0"/>
              </a:spcBef>
              <a:buAutoNum type="arabicPeriod"/>
            </a:pPr>
            <a:endParaRPr lang="it-IT" sz="1800" b="1" dirty="0">
              <a:solidFill>
                <a:srgbClr val="1C1C1C"/>
              </a:solidFill>
              <a:latin typeface="Times New Roman" panose="02020603050405020304" pitchFamily="18" charset="0"/>
              <a:cs typeface="Times New Roman" panose="02020603050405020304" pitchFamily="18" charset="0"/>
            </a:endParaRPr>
          </a:p>
          <a:p>
            <a:pPr marL="0" lvl="0" indent="0" algn="just">
              <a:lnSpc>
                <a:spcPct val="100000"/>
              </a:lnSpc>
              <a:spcBef>
                <a:spcPts val="0"/>
              </a:spcBef>
              <a:buNone/>
            </a:pPr>
            <a:r>
              <a:rPr lang="it-IT" sz="1800" b="1" u="sng" dirty="0">
                <a:solidFill>
                  <a:srgbClr val="1C1C1C"/>
                </a:solidFill>
                <a:latin typeface="Times New Roman" panose="02020603050405020304" pitchFamily="18" charset="0"/>
                <a:cs typeface="Times New Roman" panose="02020603050405020304" pitchFamily="18" charset="0"/>
              </a:rPr>
              <a:t>N.B. I Comuni potranno decidere se acquistare uno o più servizi accessori, anno per anno e in base a specifiche esigenze, ma solamente se attiveranno il servizio principale cioè il trasporto casa-scuola-casa.</a:t>
            </a:r>
          </a:p>
        </p:txBody>
      </p:sp>
      <p:sp>
        <p:nvSpPr>
          <p:cNvPr id="7" name="Freccia a destra 6">
            <a:extLst>
              <a:ext uri="{FF2B5EF4-FFF2-40B4-BE49-F238E27FC236}">
                <a16:creationId xmlns:a16="http://schemas.microsoft.com/office/drawing/2014/main" id="{BF89C81C-D80F-48B4-8E9F-FB528AD54913}"/>
              </a:ext>
            </a:extLst>
          </p:cNvPr>
          <p:cNvSpPr/>
          <p:nvPr/>
        </p:nvSpPr>
        <p:spPr>
          <a:xfrm>
            <a:off x="9301317" y="5181601"/>
            <a:ext cx="648929" cy="7249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CasellaDiTesto 7">
            <a:extLst>
              <a:ext uri="{FF2B5EF4-FFF2-40B4-BE49-F238E27FC236}">
                <a16:creationId xmlns:a16="http://schemas.microsoft.com/office/drawing/2014/main" id="{835A9B98-DC68-4CDD-88FF-DE1AE0E76956}"/>
              </a:ext>
            </a:extLst>
          </p:cNvPr>
          <p:cNvSpPr txBox="1"/>
          <p:nvPr/>
        </p:nvSpPr>
        <p:spPr>
          <a:xfrm>
            <a:off x="10117395" y="5348747"/>
            <a:ext cx="1736573" cy="369332"/>
          </a:xfrm>
          <a:prstGeom prst="rect">
            <a:avLst/>
          </a:prstGeom>
          <a:noFill/>
        </p:spPr>
        <p:txBody>
          <a:bodyPr wrap="square" rtlCol="0">
            <a:spAutoFit/>
          </a:bodyPr>
          <a:lstStyle/>
          <a:p>
            <a:r>
              <a:rPr lang="en-AU" b="1" i="1" dirty="0"/>
              <a:t>focus</a:t>
            </a:r>
          </a:p>
        </p:txBody>
      </p:sp>
    </p:spTree>
    <p:extLst>
      <p:ext uri="{BB962C8B-B14F-4D97-AF65-F5344CB8AC3E}">
        <p14:creationId xmlns:p14="http://schemas.microsoft.com/office/powerpoint/2010/main" val="3115267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1272BD5E-5EAF-4A77-9BC7-0B19D6A6BC28}"/>
              </a:ext>
            </a:extLst>
          </p:cNvPr>
          <p:cNvSpPr/>
          <p:nvPr/>
        </p:nvSpPr>
        <p:spPr>
          <a:xfrm>
            <a:off x="398206" y="368710"/>
            <a:ext cx="10722078" cy="4801314"/>
          </a:xfrm>
          <a:prstGeom prst="rect">
            <a:avLst/>
          </a:prstGeom>
        </p:spPr>
        <p:txBody>
          <a:bodyPr wrap="square">
            <a:spAutoFit/>
          </a:bodyPr>
          <a:lstStyle/>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p:txBody>
      </p:sp>
      <p:sp>
        <p:nvSpPr>
          <p:cNvPr id="3" name="Rettangolo 2">
            <a:extLst>
              <a:ext uri="{FF2B5EF4-FFF2-40B4-BE49-F238E27FC236}">
                <a16:creationId xmlns:a16="http://schemas.microsoft.com/office/drawing/2014/main" id="{FC407D61-99B8-4D43-A4B4-21802649EC0F}"/>
              </a:ext>
            </a:extLst>
          </p:cNvPr>
          <p:cNvSpPr/>
          <p:nvPr/>
        </p:nvSpPr>
        <p:spPr>
          <a:xfrm>
            <a:off x="398206" y="250723"/>
            <a:ext cx="11395588" cy="6394571"/>
          </a:xfrm>
          <a:prstGeom prst="rect">
            <a:avLst/>
          </a:prstGeom>
        </p:spPr>
        <p:txBody>
          <a:bodyPr wrap="square">
            <a:spAutoFit/>
          </a:bodyPr>
          <a:lstStyle/>
          <a:p>
            <a:pPr algn="ctr"/>
            <a:r>
              <a:rPr lang="it-IT" b="1" u="sng" dirty="0">
                <a:solidFill>
                  <a:srgbClr val="000000"/>
                </a:solidFill>
                <a:latin typeface="Times New Roman" panose="02020603050405020304" pitchFamily="18" charset="0"/>
                <a:cs typeface="Times New Roman" panose="02020603050405020304" pitchFamily="18" charset="0"/>
              </a:rPr>
              <a:t>IL SERVIZIO DI ACCOMPAGNAMENTO</a:t>
            </a:r>
          </a:p>
          <a:p>
            <a:pPr algn="just"/>
            <a:endParaRPr lang="it-IT" b="1" u="sng" dirty="0">
              <a:solidFill>
                <a:srgbClr val="000000"/>
              </a:solidFill>
              <a:latin typeface="Times New Roman" panose="02020603050405020304" pitchFamily="18" charset="0"/>
              <a:cs typeface="Times New Roman" panose="02020603050405020304" pitchFamily="18" charset="0"/>
            </a:endParaRPr>
          </a:p>
          <a:p>
            <a:pPr algn="just"/>
            <a:r>
              <a:rPr lang="it-IT" sz="1600" dirty="0">
                <a:latin typeface="Times New Roman" panose="02020603050405020304" pitchFamily="18" charset="0"/>
                <a:cs typeface="Times New Roman" panose="02020603050405020304" pitchFamily="18" charset="0"/>
              </a:rPr>
              <a:t>Consiste nello svolgere tutte le attività volte a garantire la sicurezza durante il trasporto scolastico da parte di un soggetto responsabile preposto allo svolgimento delle attività di seguito descritte. E’ strettamente connesso al servizio di trasporto scasa-scuola-casa e la sua richiesta varia a seconda della tipologia di alunni da trasportare. Ai sensi del D.M. 31 gennaio 1997 il servizio di accompagnamento è obbligatorio per i bambini frequentanti la scuola materna.</a:t>
            </a:r>
          </a:p>
          <a:p>
            <a:pPr algn="just"/>
            <a:r>
              <a:rPr lang="it-IT" sz="1600" dirty="0">
                <a:latin typeface="Times New Roman" panose="02020603050405020304" pitchFamily="18" charset="0"/>
                <a:cs typeface="Times New Roman" panose="02020603050405020304" pitchFamily="18" charset="0"/>
              </a:rPr>
              <a:t>Il servizio è articolato in tre fasi consecutive: </a:t>
            </a:r>
          </a:p>
          <a:p>
            <a:pPr marL="342900" indent="-342900" algn="just">
              <a:buAutoNum type="arabicPeriod"/>
            </a:pPr>
            <a:r>
              <a:rPr lang="it-IT" sz="1600" b="1" dirty="0">
                <a:latin typeface="Times New Roman" panose="02020603050405020304" pitchFamily="18" charset="0"/>
                <a:cs typeface="Times New Roman" panose="02020603050405020304" pitchFamily="18" charset="0"/>
              </a:rPr>
              <a:t>Salita a bordo:</a:t>
            </a:r>
            <a:r>
              <a:rPr lang="it-IT" sz="1600" dirty="0">
                <a:latin typeface="Times New Roman" panose="02020603050405020304" pitchFamily="18" charset="0"/>
                <a:cs typeface="Times New Roman" panose="02020603050405020304" pitchFamily="18" charset="0"/>
              </a:rPr>
              <a:t> consiste nell’operazione di ausilio dell’utente nella salita, da effettuare a mezzo fermo. Inizia con la presa in consegna dell’utente dalle fermate della linea di trasporto e prosegue con l’assegnazione di un posto a bordo, il controllo dell’allacciamento delle cinture di sicurezza e tutte le attività accessorie per garantire la sicurezza dei trasportati; </a:t>
            </a:r>
          </a:p>
          <a:p>
            <a:pPr marL="342900" indent="-342900" algn="just">
              <a:buAutoNum type="arabicPeriod"/>
            </a:pPr>
            <a:r>
              <a:rPr lang="it-IT" sz="1600" b="1" dirty="0">
                <a:latin typeface="Times New Roman" panose="02020603050405020304" pitchFamily="18" charset="0"/>
                <a:cs typeface="Times New Roman" panose="02020603050405020304" pitchFamily="18" charset="0"/>
              </a:rPr>
              <a:t>Vigilanza durante il trasporto:</a:t>
            </a:r>
            <a:r>
              <a:rPr lang="it-IT" sz="1600" dirty="0">
                <a:latin typeface="Times New Roman" panose="02020603050405020304" pitchFamily="18" charset="0"/>
                <a:cs typeface="Times New Roman" panose="02020603050405020304" pitchFamily="18" charset="0"/>
              </a:rPr>
              <a:t> si concretizza col porre in essere ogni tipo di attività a mezzo in movimento, volta a garantire l’incolumità degli utenti trasportati e dei loro beni e quindi, a titolo di esempio, vigilando che l’utenza rispetti i posti assegnati, che non vengano compiuti atti potenzialmente pericolosi, vandalici, etc.;</a:t>
            </a:r>
          </a:p>
          <a:p>
            <a:pPr marL="342900" indent="-342900" algn="just">
              <a:buAutoNum type="arabicPeriod"/>
            </a:pPr>
            <a:r>
              <a:rPr lang="it-IT" sz="1600" b="1" dirty="0">
                <a:latin typeface="Times New Roman" panose="02020603050405020304" pitchFamily="18" charset="0"/>
                <a:cs typeface="Times New Roman" panose="02020603050405020304" pitchFamily="18" charset="0"/>
              </a:rPr>
              <a:t>Discesa dal mezzo: </a:t>
            </a:r>
            <a:r>
              <a:rPr lang="it-IT" sz="1600" dirty="0">
                <a:latin typeface="Times New Roman" panose="02020603050405020304" pitchFamily="18" charset="0"/>
                <a:cs typeface="Times New Roman" panose="02020603050405020304" pitchFamily="18" charset="0"/>
              </a:rPr>
              <a:t>consiste nel prelevare, a mezzo fermo, l’utente dal posto assegnatogli accompagnandolo fino alla porta del mezzo e dandone supporto nella discesa. Detta fase termina con la consegna dell’utente e dei suoi beni ad altro soggetto responsabile preposto alla sicurezza o con l’immissione in area protetta di sicurezza appositamente adibita dal soggetto/Ente responsabile della sicurezza. </a:t>
            </a:r>
          </a:p>
          <a:p>
            <a:pPr algn="just"/>
            <a:r>
              <a:rPr lang="it-IT" sz="1600" b="1" dirty="0">
                <a:latin typeface="Times New Roman" panose="02020603050405020304" pitchFamily="18" charset="0"/>
                <a:cs typeface="Times New Roman" panose="02020603050405020304" pitchFamily="18" charset="0"/>
              </a:rPr>
              <a:t>Modalità di remunerazione: </a:t>
            </a:r>
            <a:r>
              <a:rPr lang="it-IT" sz="1600" dirty="0">
                <a:latin typeface="Times New Roman" panose="02020603050405020304" pitchFamily="18" charset="0"/>
                <a:cs typeface="Times New Roman" panose="02020603050405020304" pitchFamily="18" charset="0"/>
              </a:rPr>
              <a:t>il Comune corrisponderà il prezzo all’ora offerto dal Fornitore in sede di gara. Frazioni di un’ora superiori a 30 minuti saranno ricondotte all’ora superiore; frazioni di un’ora inferiori a 30 minuti saranno ricondotte alla mezz’ora. Nel tempo impiegato vengono computati anche i tragitti dalla rimessa del mezzo adibito al trasporto fino alla prima fermata e dall’ultima fermata alla rimessa.</a:t>
            </a:r>
            <a:endParaRPr lang="it-IT" sz="1600" b="1" u="sng" dirty="0">
              <a:solidFill>
                <a:srgbClr val="000000"/>
              </a:solidFill>
              <a:latin typeface="Times New Roman" panose="02020603050405020304" pitchFamily="18" charset="0"/>
              <a:cs typeface="Times New Roman" panose="02020603050405020304" pitchFamily="18" charset="0"/>
            </a:endParaRPr>
          </a:p>
          <a:p>
            <a:pPr lvl="0" algn="just">
              <a:lnSpc>
                <a:spcPct val="90000"/>
              </a:lnSpc>
              <a:spcBef>
                <a:spcPts val="1000"/>
              </a:spcBef>
            </a:pPr>
            <a:r>
              <a:rPr lang="it-IT" sz="1600" dirty="0">
                <a:latin typeface="Times New Roman" panose="02020603050405020304" pitchFamily="18" charset="0"/>
                <a:cs typeface="Times New Roman" panose="02020603050405020304" pitchFamily="18" charset="0"/>
              </a:rPr>
              <a:t>Qualora il servizio sia acquisito dai Comuni attraverso separati rapporti giuridici, che non interessano la presente procedura di gara, al Fornitore viene richiesto solo di munire i veicoli utilizzati per il trasporto di uno o più posti per adulto/i accompagnatore/i, secondo le esigenze indicate dal Comune.</a:t>
            </a:r>
          </a:p>
          <a:p>
            <a:pPr algn="just"/>
            <a:endParaRPr lang="it-IT" b="1" u="sng"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5321508"/>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759</TotalTime>
  <Words>4489</Words>
  <Application>Microsoft Office PowerPoint</Application>
  <PresentationFormat>Widescreen</PresentationFormat>
  <Paragraphs>258</Paragraphs>
  <Slides>20</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20</vt:i4>
      </vt:variant>
    </vt:vector>
  </HeadingPairs>
  <TitlesOfParts>
    <vt:vector size="26" baseType="lpstr">
      <vt:lpstr>Arial</vt:lpstr>
      <vt:lpstr>Avenir Next LT Pro</vt:lpstr>
      <vt:lpstr>Calibri</vt:lpstr>
      <vt:lpstr>Times New Roman</vt:lpstr>
      <vt:lpstr>Wingdings</vt:lpstr>
      <vt:lpstr>AccentBoxVTI</vt:lpstr>
      <vt:lpstr>      </vt:lpstr>
      <vt:lpstr>PREMESSA</vt:lpstr>
      <vt:lpstr>PREMESSA</vt:lpstr>
      <vt:lpstr>Presentazione standard di PowerPoint</vt:lpstr>
      <vt:lpstr> OGGETTO DELLA CONVENZIONE </vt:lpstr>
      <vt:lpstr>Presentazione standard di PowerPoint</vt:lpstr>
      <vt:lpstr>Presentazione standard di PowerPoint</vt:lpstr>
      <vt:lpstr>SERVIZI ACCESSORI</vt:lpstr>
      <vt:lpstr>Presentazione standard di PowerPoint</vt:lpstr>
      <vt:lpstr>Presentazione standard di PowerPoint</vt:lpstr>
      <vt:lpstr>Presentazione standard di PowerPoint</vt:lpstr>
      <vt:lpstr>Presentazione standard di PowerPoint</vt:lpstr>
      <vt:lpstr>LA PROCEDURA DI ADESIONE ALLA CONVENZIONE Il Comune che intenda aderire alla Convenzione per  il «Servizio di trasporto scolastico per i Comuni della Regione Marche» dovrà:   1) Collegarsi al «Profilo del Committente – Soggetto Aggregatore SUAM», al seguente link: https://www.regione.marche.it/Entra-in-Regione/Soggetto-Aggregatore-SUAM.  2) Selezionare la Sezione «Generali» all’interno della quale troverà un’ulteriore Sezione denominata «Convenzioni attive».  3) All’interno di quest’ultima, in cui sarà presente la Convenzione di cui trattasi (TRASPORTO SCOLASTICO), è presente il «Manuale Operativo per l’adesione sulla piattaforma GT- SUAM» ed una serie di allegati:  - CAPITOLATO TECNICO - CONVENZIONE - LISTINO PREZZI - Modello CONFERMA DI ADESIONE - Modello RICHIESTA PRELIMINARE DI FORNITURA - Modello ORDINATIVO DI FORNITURA - Modello ORDINATIVO DI FORNITURA AGGIUNTIVO - SCHEDA SINTETICA RIEPILOGATIVA - CONTATTI FORNITORE - PROSPETTO RIEPILOGATIVO PENALI - STANDARD DI LETTERA CONTESTAZIONE PENALI - STANDARD DI LETTERA APPLICAZIONE PENALI  4) Dopo aver preso visione della documentazione ed aver ottenuto il nulla osta da parte della SUAM per aderire alla Convenzione il Comune dovrà registrarsi attraverso la piattaforma GT-SUAM, la quale genererà un RIEPILOGO ADESIONE da allegare all’Ordinativo di fornitura.</vt:lpstr>
      <vt:lpstr>LA PROCEDURA DI ADESIONE ALLA CONVENZIONE La procedura di adesione alla Convenzione si articola come segue:  1. CONFERMA DI ADESIONE (Modello CONFERMA DI ADESIONE): documento mediante il quale il Comune conferma alla SUAM (tramite PEC) la sua intenzione di aderire alla Convenzione;  2. NULLA OSTA ALLA CONFERMA DI ADESIONE: con questo atto, che la SUAM invia tramite PEC al Comune, viene accantonata la quota parte di massimale necessaria a soddisfare il fabbisogno del Comune e quest’ultimo viene autorizzato a contattare direttamente il Fornitore;  3. RICHIESTA PRELIMINARE DI FORNITURA E ATTO DI REGOLAMENTAZIONE DEL SERVIZIO(Modello RICHIESTA PRELIMINARE DI FORNITURA): il Comune e il Fornitore definiscono puntualmente l’oggetto contrattuale;  4. ORDINATIVO DI FORNITURA (Modello ORDINATIVO DI FORNITURA): contratto attuativo della Convenzione che il Comune deve caricare su GT-SUAM ed inviare al Fornitore. All’ordinativo di fornitura dovrà essere allegato il RIEPILOGO ADESIONE, generato attraverso la piattaforma GT-SUAM.  ATTENZIONE: Al fine di semplificare le modalità di adesione, la presente procedura si intende sostitutiva di quella prevista nell’Art. 3 «ATTIVAZIONE DEI SERVIZI» del Capitolato tecnico a base di gara.  Pertanto, non è più previsto l’invio da parte del Comune alla SUAM della PROPOSTA DI ADESIONE. Il Comune potrà procedere a caricare direttamente l’Ordinativo di fornitura sulla Piattaforma GT-SUAM.  </vt:lpstr>
      <vt:lpstr>     LA CONFERMA DI ADESIONE  Il Comune interessato, deve trasmettere alla SUAM, tramite PEC, la CONFERMA DI ADESIONE, sottoscritta da un soggetto autorizzato ad impegnare formalmente e legalmente la stessa.  Attraverso la Conferma di adesione il Comune fornirà alla SUAM i seguenti elementi:  a) Le prestazioni di cui necessita;  a) L’importo presuntivo di adesione alla Convenzione sulla base delle stime effettuate dal Comune considerando il listino prezzi allegato alla presente Guida e la spesa storica del Comune stesso;  c) Il termine entro cui saranno emessi gli Ordinativi di Fornitura (che non potrà superare il periodo di validità della Convenzione, pari a 36 mesi);  d) Il nominativo del Responsabile dell’esecuzione del contratto attuativo e il nominativo del Direttore dell’Esecuzione e i loro contatti di posta elettronica. Le due figure possono coincidere.               </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SUAM- SOGGETTO AGGREGATORE DELLA REGIONE MARCHE</dc:title>
  <dc:creator>Silvia Tummolo - silvia.tummolo@studio.unibo.it</dc:creator>
  <cp:lastModifiedBy>Lara Giannini</cp:lastModifiedBy>
  <cp:revision>161</cp:revision>
  <cp:lastPrinted>2020-07-08T09:44:49Z</cp:lastPrinted>
  <dcterms:created xsi:type="dcterms:W3CDTF">2020-06-30T09:04:18Z</dcterms:created>
  <dcterms:modified xsi:type="dcterms:W3CDTF">2021-12-13T12:36:42Z</dcterms:modified>
</cp:coreProperties>
</file>