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3" r:id="rId1"/>
  </p:sldMasterIdLst>
  <p:notesMasterIdLst>
    <p:notesMasterId r:id="rId14"/>
  </p:notesMasterIdLst>
  <p:sldIdLst>
    <p:sldId id="256" r:id="rId2"/>
    <p:sldId id="257" r:id="rId3"/>
    <p:sldId id="270" r:id="rId4"/>
    <p:sldId id="274" r:id="rId5"/>
    <p:sldId id="291" r:id="rId6"/>
    <p:sldId id="292" r:id="rId7"/>
    <p:sldId id="269" r:id="rId8"/>
    <p:sldId id="259" r:id="rId9"/>
    <p:sldId id="260" r:id="rId10"/>
    <p:sldId id="265" r:id="rId11"/>
    <p:sldId id="288" r:id="rId12"/>
    <p:sldId id="267" r:id="rId13"/>
  </p:sldIdLst>
  <p:sldSz cx="12192000" cy="6858000"/>
  <p:notesSz cx="6797675" cy="985678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ilvia Tummolo - silvia.tummolo@studio.unibo.it" initials="ST-s" lastIdx="1" clrIdx="0">
    <p:extLst>
      <p:ext uri="{19B8F6BF-5375-455C-9EA6-DF929625EA0E}">
        <p15:presenceInfo xmlns:p15="http://schemas.microsoft.com/office/powerpoint/2012/main" userId="Silvia Tummolo - silvia.tummolo@studio.unibo.i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302" autoAdjust="0"/>
  </p:normalViewPr>
  <p:slideViewPr>
    <p:cSldViewPr snapToGrid="0">
      <p:cViewPr varScale="1">
        <p:scale>
          <a:sx n="83" d="100"/>
          <a:sy n="83" d="100"/>
        </p:scale>
        <p:origin x="686" y="6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43088C7-8E17-450C-8D02-88C5D49864F5}" type="doc">
      <dgm:prSet loTypeId="urn:microsoft.com/office/officeart/2005/8/layout/bProcess4" loCatId="process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it-IT"/>
        </a:p>
      </dgm:t>
    </dgm:pt>
    <dgm:pt modelId="{6A00852F-462C-438E-A64B-68EA20940771}">
      <dgm:prSet phldrT="[Testo]" custT="1"/>
      <dgm:spPr>
        <a:xfrm>
          <a:off x="78960" y="63979"/>
          <a:ext cx="1654968" cy="1005185"/>
        </a:xfrm>
        <a:prstGeom prst="roundRect">
          <a:avLst>
            <a:gd name="adj" fmla="val 10000"/>
          </a:avLst>
        </a:prstGeom>
        <a:solidFill>
          <a:srgbClr val="C00000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pPr algn="ctr">
            <a:buNone/>
          </a:pPr>
          <a:r>
            <a:rPr lang="it-IT" sz="1200" dirty="0">
              <a:solidFill>
                <a:sysClr val="window" lastClr="FFFF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CONFERMA DI ADESIONE</a:t>
          </a:r>
        </a:p>
      </dgm:t>
    </dgm:pt>
    <dgm:pt modelId="{D5111C06-9EC3-475D-B781-CD91406F4A8E}" type="parTrans" cxnId="{625BA4D7-407C-405D-A60D-C7F38929CC59}">
      <dgm:prSet/>
      <dgm:spPr/>
      <dgm:t>
        <a:bodyPr/>
        <a:lstStyle/>
        <a:p>
          <a:pPr algn="just"/>
          <a:endParaRPr lang="it-IT"/>
        </a:p>
      </dgm:t>
    </dgm:pt>
    <dgm:pt modelId="{0EE4EF07-3011-468B-96FF-3D29A2E028DE}" type="sibTrans" cxnId="{625BA4D7-407C-405D-A60D-C7F38929CC59}">
      <dgm:prSet/>
      <dgm:spPr>
        <a:xfrm rot="5477504">
          <a:off x="-154945" y="818578"/>
          <a:ext cx="1119447" cy="175416"/>
        </a:xfrm>
        <a:prstGeom prst="rect">
          <a:avLst/>
        </a:prstGeom>
        <a:solidFill>
          <a:srgbClr val="C00000"/>
        </a:solidFill>
        <a:ln>
          <a:noFill/>
        </a:ln>
        <a:effectLst/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gm:spPr>
      <dgm:t>
        <a:bodyPr/>
        <a:lstStyle/>
        <a:p>
          <a:pPr algn="just"/>
          <a:endParaRPr lang="it-IT"/>
        </a:p>
      </dgm:t>
    </dgm:pt>
    <dgm:pt modelId="{130AFEB6-14BB-43C4-B367-F82BB629C5D8}">
      <dgm:prSet phldrT="[Testo]" custT="1"/>
      <dgm:spPr>
        <a:xfrm>
          <a:off x="81081" y="1252703"/>
          <a:ext cx="1597975" cy="986607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A5A5A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rgbClr>
            </a:gs>
            <a:gs pos="50000">
              <a:srgbClr val="A5A5A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rgbClr>
            </a:gs>
            <a:gs pos="100000">
              <a:srgbClr val="A5A5A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pPr algn="ctr">
            <a:buNone/>
          </a:pPr>
          <a:r>
            <a:rPr lang="it-IT" sz="1200" dirty="0">
              <a:solidFill>
                <a:sysClr val="window" lastClr="FFFF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NULLA OSTA ALLA CONFERMA DI ADESIONE</a:t>
          </a:r>
        </a:p>
      </dgm:t>
    </dgm:pt>
    <dgm:pt modelId="{1461ABFA-EF79-4E7D-B7B6-1B98A4E4B9BF}" type="parTrans" cxnId="{B6EED7CD-967A-4CE0-9F17-E28468B9D6CD}">
      <dgm:prSet/>
      <dgm:spPr/>
      <dgm:t>
        <a:bodyPr/>
        <a:lstStyle/>
        <a:p>
          <a:pPr algn="just"/>
          <a:endParaRPr lang="it-IT"/>
        </a:p>
      </dgm:t>
    </dgm:pt>
    <dgm:pt modelId="{E919D873-CEE3-4C03-85E4-FEEF05F74570}" type="sibTrans" cxnId="{B6EED7CD-967A-4CE0-9F17-E28468B9D6CD}">
      <dgm:prSet/>
      <dgm:spPr>
        <a:xfrm rot="5400000">
          <a:off x="-199139" y="2017519"/>
          <a:ext cx="1181461" cy="147991"/>
        </a:xfrm>
        <a:prstGeom prst="rect">
          <a:avLst/>
        </a:prstGeom>
        <a:gradFill rotWithShape="0">
          <a:gsLst>
            <a:gs pos="0">
              <a:srgbClr val="A5A5A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rgbClr>
            </a:gs>
            <a:gs pos="50000">
              <a:srgbClr val="A5A5A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rgbClr>
            </a:gs>
            <a:gs pos="100000">
              <a:srgbClr val="A5A5A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gm:spPr>
      <dgm:t>
        <a:bodyPr/>
        <a:lstStyle/>
        <a:p>
          <a:pPr algn="just"/>
          <a:endParaRPr lang="it-IT"/>
        </a:p>
      </dgm:t>
    </dgm:pt>
    <dgm:pt modelId="{7508366A-4DC4-4716-A0F3-1306103F2744}">
      <dgm:prSet phldrT="[Testo]" custT="1"/>
      <dgm:spPr>
        <a:xfrm>
          <a:off x="101397" y="2465816"/>
          <a:ext cx="1557343" cy="942170"/>
        </a:xfrm>
        <a:prstGeom prst="roundRect">
          <a:avLst>
            <a:gd name="adj" fmla="val 10000"/>
          </a:avLst>
        </a:prstGeom>
        <a:solidFill>
          <a:srgbClr val="0070C0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pPr algn="ctr">
            <a:buNone/>
          </a:pPr>
          <a:r>
            <a:rPr lang="it-IT" sz="1200" dirty="0">
              <a:solidFill>
                <a:sysClr val="window" lastClr="FFFF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SOTTOSCRIZIONE ORDINATIVO DI FORNITURA</a:t>
          </a:r>
        </a:p>
      </dgm:t>
    </dgm:pt>
    <dgm:pt modelId="{C6D000C0-23F8-4A7E-9D6B-34F348B63D2D}" type="parTrans" cxnId="{D149A46A-F29C-405C-8E36-C8DCAB5AE280}">
      <dgm:prSet/>
      <dgm:spPr/>
      <dgm:t>
        <a:bodyPr/>
        <a:lstStyle/>
        <a:p>
          <a:pPr algn="just"/>
          <a:endParaRPr lang="it-IT"/>
        </a:p>
      </dgm:t>
    </dgm:pt>
    <dgm:pt modelId="{1440295A-AA7A-4883-B964-F6155AD1B36E}" type="sibTrans" cxnId="{D149A46A-F29C-405C-8E36-C8DCAB5AE280}">
      <dgm:prSet/>
      <dgm:spPr>
        <a:xfrm rot="21592861">
          <a:off x="434492" y="2610591"/>
          <a:ext cx="2183037" cy="147991"/>
        </a:xfrm>
        <a:prstGeom prst="rect">
          <a:avLst/>
        </a:prstGeom>
        <a:solidFill>
          <a:srgbClr val="0070C0"/>
        </a:solidFill>
        <a:ln>
          <a:noFill/>
        </a:ln>
        <a:effectLst/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gm:spPr>
      <dgm:t>
        <a:bodyPr/>
        <a:lstStyle/>
        <a:p>
          <a:pPr algn="just"/>
          <a:endParaRPr lang="it-IT"/>
        </a:p>
      </dgm:t>
    </dgm:pt>
    <dgm:pt modelId="{95185C54-AB89-4425-993D-96B70EC385B6}" type="pres">
      <dgm:prSet presAssocID="{043088C7-8E17-450C-8D02-88C5D49864F5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it-IT"/>
        </a:p>
      </dgm:t>
    </dgm:pt>
    <dgm:pt modelId="{24176226-94B8-42F5-A4D6-6608B235943C}" type="pres">
      <dgm:prSet presAssocID="{6A00852F-462C-438E-A64B-68EA20940771}" presName="compNode" presStyleCnt="0"/>
      <dgm:spPr/>
    </dgm:pt>
    <dgm:pt modelId="{8E551C9C-758B-4E06-8673-3F36F00ED5D0}" type="pres">
      <dgm:prSet presAssocID="{6A00852F-462C-438E-A64B-68EA20940771}" presName="dummyConnPt" presStyleCnt="0"/>
      <dgm:spPr/>
    </dgm:pt>
    <dgm:pt modelId="{BBA87F22-EB8F-43CB-8D91-6269F9155EFC}" type="pres">
      <dgm:prSet presAssocID="{6A00852F-462C-438E-A64B-68EA20940771}" presName="node" presStyleLbl="node1" presStyleIdx="0" presStyleCnt="3" custScaleX="100646" custScaleY="101883" custLinFactNeighborX="1604" custLinFactNeighborY="6397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it-IT"/>
        </a:p>
      </dgm:t>
    </dgm:pt>
    <dgm:pt modelId="{81D85A9C-069F-44DC-A450-37E46337D68A}" type="pres">
      <dgm:prSet presAssocID="{0EE4EF07-3011-468B-96FF-3D29A2E028DE}" presName="sibTrans" presStyleLbl="bgSibTrans2D1" presStyleIdx="0" presStyleCnt="2" custScaleX="95680" custScaleY="118532"/>
      <dgm:spPr>
        <a:prstGeom prst="rect">
          <a:avLst/>
        </a:prstGeom>
      </dgm:spPr>
      <dgm:t>
        <a:bodyPr/>
        <a:lstStyle/>
        <a:p>
          <a:endParaRPr lang="it-IT"/>
        </a:p>
      </dgm:t>
    </dgm:pt>
    <dgm:pt modelId="{A10E7F1C-E04D-4968-A513-3CD2980F5A8E}" type="pres">
      <dgm:prSet presAssocID="{130AFEB6-14BB-43C4-B367-F82BB629C5D8}" presName="compNode" presStyleCnt="0"/>
      <dgm:spPr/>
    </dgm:pt>
    <dgm:pt modelId="{E23B662B-92CB-413D-AB06-74BC4CAF5E63}" type="pres">
      <dgm:prSet presAssocID="{130AFEB6-14BB-43C4-B367-F82BB629C5D8}" presName="dummyConnPt" presStyleCnt="0"/>
      <dgm:spPr/>
    </dgm:pt>
    <dgm:pt modelId="{A94425F4-9644-4055-BF92-A9658D919296}" type="pres">
      <dgm:prSet presAssocID="{130AFEB6-14BB-43C4-B367-F82BB629C5D8}" presName="node" presStyleLbl="node1" presStyleIdx="1" presStyleCnt="3" custScaleX="97180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it-IT"/>
        </a:p>
      </dgm:t>
    </dgm:pt>
    <dgm:pt modelId="{AA54EDFB-7890-450F-9684-98A75EBEFC20}" type="pres">
      <dgm:prSet presAssocID="{E919D873-CEE3-4C03-85E4-FEEF05F74570}" presName="sibTrans" presStyleLbl="bgSibTrans2D1" presStyleIdx="1" presStyleCnt="2"/>
      <dgm:spPr>
        <a:prstGeom prst="rect">
          <a:avLst/>
        </a:prstGeom>
      </dgm:spPr>
      <dgm:t>
        <a:bodyPr/>
        <a:lstStyle/>
        <a:p>
          <a:endParaRPr lang="it-IT"/>
        </a:p>
      </dgm:t>
    </dgm:pt>
    <dgm:pt modelId="{6A4B0429-F1F3-4A1A-8476-3CB2FA79D9A1}" type="pres">
      <dgm:prSet presAssocID="{7508366A-4DC4-4716-A0F3-1306103F2744}" presName="compNode" presStyleCnt="0"/>
      <dgm:spPr/>
    </dgm:pt>
    <dgm:pt modelId="{A4AF89B2-1286-4D79-8212-C33EE25ACA36}" type="pres">
      <dgm:prSet presAssocID="{7508366A-4DC4-4716-A0F3-1306103F2744}" presName="dummyConnPt" presStyleCnt="0"/>
      <dgm:spPr/>
    </dgm:pt>
    <dgm:pt modelId="{9E5F9ED1-ED49-497A-81A9-AF47F59B87DA}" type="pres">
      <dgm:prSet presAssocID="{7508366A-4DC4-4716-A0F3-1306103F2744}" presName="node" presStyleLbl="node1" presStyleIdx="2" presStyleCnt="3" custScaleX="94709" custScaleY="95496" custLinFactNeighborY="-2042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it-IT"/>
        </a:p>
      </dgm:t>
    </dgm:pt>
  </dgm:ptLst>
  <dgm:cxnLst>
    <dgm:cxn modelId="{B6EED7CD-967A-4CE0-9F17-E28468B9D6CD}" srcId="{043088C7-8E17-450C-8D02-88C5D49864F5}" destId="{130AFEB6-14BB-43C4-B367-F82BB629C5D8}" srcOrd="1" destOrd="0" parTransId="{1461ABFA-EF79-4E7D-B7B6-1B98A4E4B9BF}" sibTransId="{E919D873-CEE3-4C03-85E4-FEEF05F74570}"/>
    <dgm:cxn modelId="{37FF11F1-069A-4E28-B39E-7A67D2AE60DA}" type="presOf" srcId="{0EE4EF07-3011-468B-96FF-3D29A2E028DE}" destId="{81D85A9C-069F-44DC-A450-37E46337D68A}" srcOrd="0" destOrd="0" presId="urn:microsoft.com/office/officeart/2005/8/layout/bProcess4"/>
    <dgm:cxn modelId="{69B54C19-B47A-4A1B-8D8A-0BDCD228E19B}" type="presOf" srcId="{E919D873-CEE3-4C03-85E4-FEEF05F74570}" destId="{AA54EDFB-7890-450F-9684-98A75EBEFC20}" srcOrd="0" destOrd="0" presId="urn:microsoft.com/office/officeart/2005/8/layout/bProcess4"/>
    <dgm:cxn modelId="{2454E5AE-FA4D-4960-96F5-EBC33F915F25}" type="presOf" srcId="{043088C7-8E17-450C-8D02-88C5D49864F5}" destId="{95185C54-AB89-4425-993D-96B70EC385B6}" srcOrd="0" destOrd="0" presId="urn:microsoft.com/office/officeart/2005/8/layout/bProcess4"/>
    <dgm:cxn modelId="{625BA4D7-407C-405D-A60D-C7F38929CC59}" srcId="{043088C7-8E17-450C-8D02-88C5D49864F5}" destId="{6A00852F-462C-438E-A64B-68EA20940771}" srcOrd="0" destOrd="0" parTransId="{D5111C06-9EC3-475D-B781-CD91406F4A8E}" sibTransId="{0EE4EF07-3011-468B-96FF-3D29A2E028DE}"/>
    <dgm:cxn modelId="{F98833F3-C332-4AC6-BC3F-12701C09D211}" type="presOf" srcId="{6A00852F-462C-438E-A64B-68EA20940771}" destId="{BBA87F22-EB8F-43CB-8D91-6269F9155EFC}" srcOrd="0" destOrd="0" presId="urn:microsoft.com/office/officeart/2005/8/layout/bProcess4"/>
    <dgm:cxn modelId="{D149A46A-F29C-405C-8E36-C8DCAB5AE280}" srcId="{043088C7-8E17-450C-8D02-88C5D49864F5}" destId="{7508366A-4DC4-4716-A0F3-1306103F2744}" srcOrd="2" destOrd="0" parTransId="{C6D000C0-23F8-4A7E-9D6B-34F348B63D2D}" sibTransId="{1440295A-AA7A-4883-B964-F6155AD1B36E}"/>
    <dgm:cxn modelId="{8512BB16-C45D-45B6-81F9-F5435DB80309}" type="presOf" srcId="{130AFEB6-14BB-43C4-B367-F82BB629C5D8}" destId="{A94425F4-9644-4055-BF92-A9658D919296}" srcOrd="0" destOrd="0" presId="urn:microsoft.com/office/officeart/2005/8/layout/bProcess4"/>
    <dgm:cxn modelId="{E6B28BC9-0AF6-41AF-B118-CDC5F72BFCB8}" type="presOf" srcId="{7508366A-4DC4-4716-A0F3-1306103F2744}" destId="{9E5F9ED1-ED49-497A-81A9-AF47F59B87DA}" srcOrd="0" destOrd="0" presId="urn:microsoft.com/office/officeart/2005/8/layout/bProcess4"/>
    <dgm:cxn modelId="{BAFFB3C1-9769-40CF-8003-4043DE7F12C6}" type="presParOf" srcId="{95185C54-AB89-4425-993D-96B70EC385B6}" destId="{24176226-94B8-42F5-A4D6-6608B235943C}" srcOrd="0" destOrd="0" presId="urn:microsoft.com/office/officeart/2005/8/layout/bProcess4"/>
    <dgm:cxn modelId="{36F4697C-4F19-4E63-A156-037EA2774AB6}" type="presParOf" srcId="{24176226-94B8-42F5-A4D6-6608B235943C}" destId="{8E551C9C-758B-4E06-8673-3F36F00ED5D0}" srcOrd="0" destOrd="0" presId="urn:microsoft.com/office/officeart/2005/8/layout/bProcess4"/>
    <dgm:cxn modelId="{5A0F194E-AC9F-4FDD-8E7E-D383FC73AB47}" type="presParOf" srcId="{24176226-94B8-42F5-A4D6-6608B235943C}" destId="{BBA87F22-EB8F-43CB-8D91-6269F9155EFC}" srcOrd="1" destOrd="0" presId="urn:microsoft.com/office/officeart/2005/8/layout/bProcess4"/>
    <dgm:cxn modelId="{2DE335B3-CEAD-4B1E-8C51-2C29F760CFB4}" type="presParOf" srcId="{95185C54-AB89-4425-993D-96B70EC385B6}" destId="{81D85A9C-069F-44DC-A450-37E46337D68A}" srcOrd="1" destOrd="0" presId="urn:microsoft.com/office/officeart/2005/8/layout/bProcess4"/>
    <dgm:cxn modelId="{6F076534-9BD7-4343-A218-37F878B96090}" type="presParOf" srcId="{95185C54-AB89-4425-993D-96B70EC385B6}" destId="{A10E7F1C-E04D-4968-A513-3CD2980F5A8E}" srcOrd="2" destOrd="0" presId="urn:microsoft.com/office/officeart/2005/8/layout/bProcess4"/>
    <dgm:cxn modelId="{8EB724FD-92F5-4561-8D67-C0842B367FB9}" type="presParOf" srcId="{A10E7F1C-E04D-4968-A513-3CD2980F5A8E}" destId="{E23B662B-92CB-413D-AB06-74BC4CAF5E63}" srcOrd="0" destOrd="0" presId="urn:microsoft.com/office/officeart/2005/8/layout/bProcess4"/>
    <dgm:cxn modelId="{34911441-8D28-4FB5-9309-088F483B3CE2}" type="presParOf" srcId="{A10E7F1C-E04D-4968-A513-3CD2980F5A8E}" destId="{A94425F4-9644-4055-BF92-A9658D919296}" srcOrd="1" destOrd="0" presId="urn:microsoft.com/office/officeart/2005/8/layout/bProcess4"/>
    <dgm:cxn modelId="{B468ED14-0967-4F37-A059-85AC8587088D}" type="presParOf" srcId="{95185C54-AB89-4425-993D-96B70EC385B6}" destId="{AA54EDFB-7890-450F-9684-98A75EBEFC20}" srcOrd="3" destOrd="0" presId="urn:microsoft.com/office/officeart/2005/8/layout/bProcess4"/>
    <dgm:cxn modelId="{8C66A2A8-FF95-4A69-8EAA-45473E5FE0CC}" type="presParOf" srcId="{95185C54-AB89-4425-993D-96B70EC385B6}" destId="{6A4B0429-F1F3-4A1A-8476-3CB2FA79D9A1}" srcOrd="4" destOrd="0" presId="urn:microsoft.com/office/officeart/2005/8/layout/bProcess4"/>
    <dgm:cxn modelId="{EBED6C5C-23B5-4DFA-BD8C-DD3DD3920865}" type="presParOf" srcId="{6A4B0429-F1F3-4A1A-8476-3CB2FA79D9A1}" destId="{A4AF89B2-1286-4D79-8212-C33EE25ACA36}" srcOrd="0" destOrd="0" presId="urn:microsoft.com/office/officeart/2005/8/layout/bProcess4"/>
    <dgm:cxn modelId="{ED8412B8-4BE8-4E31-AC00-2DE1E96DA293}" type="presParOf" srcId="{6A4B0429-F1F3-4A1A-8476-3CB2FA79D9A1}" destId="{9E5F9ED1-ED49-497A-81A9-AF47F59B87DA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D85A9C-069F-44DC-A450-37E46337D68A}">
      <dsp:nvSpPr>
        <dsp:cNvPr id="0" name=""/>
        <dsp:cNvSpPr/>
      </dsp:nvSpPr>
      <dsp:spPr>
        <a:xfrm rot="5477511">
          <a:off x="-305654" y="1310220"/>
          <a:ext cx="1792689" cy="280939"/>
        </a:xfrm>
        <a:prstGeom prst="rect">
          <a:avLst/>
        </a:prstGeom>
        <a:solidFill>
          <a:srgbClr val="C00000"/>
        </a:solidFill>
        <a:ln>
          <a:noFill/>
        </a:ln>
        <a:effectLst/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BA87F22-EB8F-43CB-8D91-6269F9155EFC}">
      <dsp:nvSpPr>
        <dsp:cNvPr id="0" name=""/>
        <dsp:cNvSpPr/>
      </dsp:nvSpPr>
      <dsp:spPr>
        <a:xfrm>
          <a:off x="68789" y="101603"/>
          <a:ext cx="2650519" cy="1609857"/>
        </a:xfrm>
        <a:prstGeom prst="roundRect">
          <a:avLst>
            <a:gd name="adj" fmla="val 10000"/>
          </a:avLst>
        </a:prstGeom>
        <a:solidFill>
          <a:srgbClr val="C00000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kern="1200" dirty="0">
              <a:solidFill>
                <a:sysClr val="window" lastClr="FFFF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CONFERMA DI ADESIONE</a:t>
          </a:r>
        </a:p>
      </dsp:txBody>
      <dsp:txXfrm>
        <a:off x="115940" y="148754"/>
        <a:ext cx="2556217" cy="1515555"/>
      </dsp:txXfrm>
    </dsp:sp>
    <dsp:sp modelId="{AA54EDFB-7890-450F-9684-98A75EBEFC20}">
      <dsp:nvSpPr>
        <dsp:cNvPr id="0" name=""/>
        <dsp:cNvSpPr/>
      </dsp:nvSpPr>
      <dsp:spPr>
        <a:xfrm rot="3329">
          <a:off x="577161" y="2278231"/>
          <a:ext cx="3426410" cy="237015"/>
        </a:xfrm>
        <a:prstGeom prst="rect">
          <a:avLst/>
        </a:prstGeom>
        <a:gradFill rotWithShape="0">
          <a:gsLst>
            <a:gs pos="0">
              <a:srgbClr val="A5A5A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rgbClr>
            </a:gs>
            <a:gs pos="50000">
              <a:srgbClr val="A5A5A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rgbClr>
            </a:gs>
            <a:gs pos="100000">
              <a:srgbClr val="A5A5A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94425F4-9644-4055-BF92-A9658D919296}">
      <dsp:nvSpPr>
        <dsp:cNvPr id="0" name=""/>
        <dsp:cNvSpPr/>
      </dsp:nvSpPr>
      <dsp:spPr>
        <a:xfrm>
          <a:off x="72187" y="2005408"/>
          <a:ext cx="2559242" cy="1580104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A5A5A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rgbClr>
            </a:gs>
            <a:gs pos="50000">
              <a:srgbClr val="A5A5A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rgbClr>
            </a:gs>
            <a:gs pos="100000">
              <a:srgbClr val="A5A5A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kern="1200" dirty="0">
              <a:solidFill>
                <a:sysClr val="window" lastClr="FFFF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NULLA OSTA ALLA CONFERMA DI ADESIONE</a:t>
          </a:r>
        </a:p>
      </dsp:txBody>
      <dsp:txXfrm>
        <a:off x="118467" y="2051688"/>
        <a:ext cx="2466682" cy="1487544"/>
      </dsp:txXfrm>
    </dsp:sp>
    <dsp:sp modelId="{9E5F9ED1-ED49-497A-81A9-AF47F59B87DA}">
      <dsp:nvSpPr>
        <dsp:cNvPr id="0" name=""/>
        <dsp:cNvSpPr/>
      </dsp:nvSpPr>
      <dsp:spPr>
        <a:xfrm>
          <a:off x="3546125" y="2044310"/>
          <a:ext cx="2494168" cy="1508936"/>
        </a:xfrm>
        <a:prstGeom prst="roundRect">
          <a:avLst>
            <a:gd name="adj" fmla="val 10000"/>
          </a:avLst>
        </a:prstGeom>
        <a:solidFill>
          <a:srgbClr val="0070C0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kern="1200" dirty="0">
              <a:solidFill>
                <a:sysClr val="window" lastClr="FFFF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SOTTOSCRIZIONE ORDINATIVO DI FORNITURA</a:t>
          </a:r>
        </a:p>
      </dsp:txBody>
      <dsp:txXfrm>
        <a:off x="3590320" y="2088505"/>
        <a:ext cx="2405778" cy="14205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45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45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7697DE-280E-47A7-B359-DB1B0CBDDFF8}" type="datetimeFigureOut">
              <a:rPr lang="it-IT" smtClean="0"/>
              <a:t>22/11/2022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41325" y="1231900"/>
            <a:ext cx="5915025" cy="3327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43579"/>
            <a:ext cx="5438140" cy="388111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362238"/>
            <a:ext cx="2945659" cy="494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362238"/>
            <a:ext cx="2945659" cy="494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94531C-80C8-4B51-A921-7850FFB6DD2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737604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94531C-80C8-4B51-A921-7850FFB6DD2E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89109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1124712"/>
            <a:ext cx="11036808" cy="3172968"/>
          </a:xfrm>
        </p:spPr>
        <p:txBody>
          <a:bodyPr anchor="b">
            <a:normAutofit/>
          </a:bodyPr>
          <a:lstStyle>
            <a:lvl1pPr algn="l">
              <a:defRPr sz="8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727448"/>
            <a:ext cx="11036808" cy="1481328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FF558-51F9-42A2-9944-DBE23DA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6072" y="6356350"/>
            <a:ext cx="2743200" cy="365125"/>
          </a:xfrm>
        </p:spPr>
        <p:txBody>
          <a:bodyPr/>
          <a:lstStyle/>
          <a:p>
            <a:fld id="{CA1D286E-A56A-45E7-98C2-6C379F7671DC}" type="datetime1">
              <a:rPr lang="en-US" smtClean="0"/>
              <a:t>11/22/2022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C0E86-A7F7-4BDC-A637-254E525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10ADE-E9DA-4E57-BF57-1CCB6521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69680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</a:extLst>
          </p:cNvPr>
          <p:cNvSpPr/>
          <p:nvPr/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</a:extLst>
          </p:cNvPr>
          <p:cNvSpPr/>
          <p:nvPr/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41292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32C18-E430-4EC7-BD7C-99D86D01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C5012F-7119-4D94-9717-3862E1C93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D9A4A-D287-4207-9037-70DB007A1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C40E7-5AE6-44AD-8B42-9B673E0099FC}" type="datetime1">
              <a:rPr lang="en-US" smtClean="0"/>
              <a:t>11/22/2022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CFCAC-80DB-43BB-B3F1-AC22BACEE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79730-3487-4D94-A0DC-C2168496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966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43C89D-929E-4CD1-BCCC-72A14C033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450EA-A577-4B76-A12F-650BEB20F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2603B-9ACE-4FA9-805B-9B91EB63D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3D354-DB93-4684-BA46-CB03A72183BE}" type="datetime1">
              <a:rPr lang="en-US" smtClean="0"/>
              <a:t>11/22/2022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E18AC-D6A9-4A61-885D-68E2B684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97AE4-AA47-4E14-8FFE-171FAE47F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952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D6FBB9D-1CAA-4D05-AB33-BABDFE17B843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27B71-B4B6-4823-80A1-68C40B475118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A6DB05-9FB5-4B07-8675-74C23D4FD89D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22C6D257-8121-4FB9-B9CE-29AE2D1E0E36}" type="datetime1">
              <a:rPr lang="en-US" smtClean="0"/>
              <a:t>11/22/2022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12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AEDC5C-2E87-49C6-AB07-A95E5F39ED8E}"/>
              </a:ext>
            </a:extLst>
          </p:cNvPr>
          <p:cNvSpPr/>
          <p:nvPr/>
        </p:nvSpPr>
        <p:spPr>
          <a:xfrm>
            <a:off x="558210" y="4981421"/>
            <a:ext cx="11134956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7D88DE-E462-4C8A-BF99-609390DFB781}"/>
              </a:ext>
            </a:extLst>
          </p:cNvPr>
          <p:cNvSpPr/>
          <p:nvPr/>
        </p:nvSpPr>
        <p:spPr>
          <a:xfrm>
            <a:off x="498834" y="5118581"/>
            <a:ext cx="146304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784" y="640080"/>
            <a:ext cx="10890504" cy="4114800"/>
          </a:xfrm>
        </p:spPr>
        <p:txBody>
          <a:bodyPr anchor="b">
            <a:normAutofit/>
          </a:bodyPr>
          <a:lstStyle>
            <a:lvl1pPr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5102352"/>
            <a:ext cx="10607040" cy="585216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BFA7D-4401-4285-802B-1579165F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F5BC2-AA1E-40F9-B1F7-3938B732A240}" type="datetime1">
              <a:rPr lang="en-US" smtClean="0"/>
              <a:t>11/22/2022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909C5-AA19-4195-8376-9002D5DF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C3F32-46E0-47C8-8565-5969A475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429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76262E-36A0-40C6-ADE6-90CD9FB9B9EA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2677A9B-4D1D-4D80-912C-24570140A650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DC8C98-510F-48C9-82B2-9E4F760A68DF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A078AE-0BC3-48F9-87EC-2DB0CCE7E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A20DF-0829-4336-B59F-FF9D7AA9D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8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5D01C-CF67-4DF6-B96C-FFC9D5BF8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5936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BD797-6031-4F82-8726-EAB75702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66B4CB90-F520-4E12-B0AB-FC97009DA24A}" type="datetime1">
              <a:rPr lang="en-US" smtClean="0"/>
              <a:t>11/22/2022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3F71C-B897-4909-A75E-8716AD49C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8BC14-5BB1-405F-A6F3-C07230F0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6447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99500CE-917A-4D03-A7DF-71D8EBBC1537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8" y="3203688"/>
            <a:ext cx="4937760" cy="2968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5936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5936" y="3203687"/>
            <a:ext cx="4937760" cy="29685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73946531-D5D0-4054-A6A8-670579FA7214}" type="datetime1">
              <a:rPr lang="en-US" smtClean="0"/>
              <a:t>11/22/2022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45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C0689C4-0DB3-408B-A956-40326B4AE4C4}"/>
              </a:ext>
            </a:extLst>
          </p:cNvPr>
          <p:cNvSpPr/>
          <p:nvPr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E1D10E-1C30-41BF-8C3B-C460C9B5597B}"/>
              </a:ext>
            </a:extLst>
          </p:cNvPr>
          <p:cNvSpPr/>
          <p:nvPr/>
        </p:nvSpPr>
        <p:spPr>
          <a:xfrm>
            <a:off x="609084" y="2971798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9454F2-0EE5-4888-AF4C-82F825E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938528"/>
            <a:ext cx="10177272" cy="2990088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C91241-A315-4643-91E5-CF2C25CC9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9EE68-751B-469C-8F92-DDB467B3659D}" type="datetime1">
              <a:rPr lang="en-US" smtClean="0"/>
              <a:t>11/22/2022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706D86-5479-487D-94C8-76093D84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39411-CED6-43D4-868D-A65C4161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331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447E0-1D4D-4EF2-B81B-4B2400EE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0992F-9ECD-436E-8234-03252DA2A857}" type="datetime1">
              <a:rPr lang="en-US" smtClean="0"/>
              <a:t>11/22/2022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84CA0-2A78-4600-9F3D-19B09E79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40955-B18E-49D3-AE7B-B331200E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284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FA417FE-CD1A-486F-A4AC-E4000A2FB18E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18F0F5-812B-472C-9408-B80F2553F5E0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F7751B-CD8F-4F5B-A903-1DCE5D1E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55C8A-A0BB-441D-976F-EB56D438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1709928"/>
            <a:ext cx="6729984" cy="4096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E6A51-A2E5-4BFA-B571-9FDFE1BB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29000"/>
            <a:ext cx="3099816" cy="20665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2778A-DD4C-4651-9C53-8B0C44CD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CF13DB80-93B2-4493-8CE6-CBE6878D14FE}" type="datetime1">
              <a:rPr lang="en-US" smtClean="0"/>
              <a:t>11/22/2022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C7F66-2DFA-4146-BE1A-CE2890FE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5D185-B1B6-4D62-81BE-BE82C80A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971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8B77B5-211C-456E-B79F-306CC3619347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63C338-194D-4F23-ABEC-60A7EA96F302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C04DCC-0E3E-4F05-9FAC-9FA6CA4B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29649-B19F-499E-8E9A-3577EAC8F0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65192" y="1161288"/>
            <a:ext cx="6729984" cy="4645152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9EF2E-A8CD-41A1-B11A-0D8842797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38144"/>
            <a:ext cx="3099816" cy="20574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257B5-0DE0-401F-9171-E8687A97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7624DC7B-3818-481D-B0BC-425762325C27}" type="datetime1">
              <a:rPr lang="en-US" smtClean="0"/>
              <a:t>11/22/2022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CD9AD-D667-4FD4-AA34-428AA0BC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70FB6-F273-4BA6-8B97-9835AC53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575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1D15BA-5F6E-4BEB-B4E9-1EF53B8FDEF4}" type="datetime1">
              <a:rPr lang="en-US" smtClean="0"/>
              <a:t>11/22/2022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712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16" r:id="rId6"/>
    <p:sldLayoutId id="2147483712" r:id="rId7"/>
    <p:sldLayoutId id="2147483713" r:id="rId8"/>
    <p:sldLayoutId id="2147483714" r:id="rId9"/>
    <p:sldLayoutId id="2147483715" r:id="rId10"/>
    <p:sldLayoutId id="2147483717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regione.marche.suam@emarche.it" TargetMode="External"/><Relationship Id="rId2" Type="http://schemas.openxmlformats.org/officeDocument/2006/relationships/hyperlink" Target="mailto:settore.suamsoggettoaggregatore@regione.marche.it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assistenza.appalti@sinp.net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55666830-9A19-4E01-8505-D6C7F9AC566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DC9A38E-7F2D-43BF-AE0A-B35582351FF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1337" b="-1"/>
          <a:stretch/>
        </p:blipFill>
        <p:spPr>
          <a:xfrm>
            <a:off x="4110127" y="10"/>
            <a:ext cx="8081873" cy="6857990"/>
          </a:xfrm>
          <a:custGeom>
            <a:avLst/>
            <a:gdLst/>
            <a:ahLst/>
            <a:cxnLst/>
            <a:rect l="l" t="t" r="r" b="b"/>
            <a:pathLst>
              <a:path w="8081873" h="6858000">
                <a:moveTo>
                  <a:pt x="0" y="0"/>
                </a:moveTo>
                <a:lnTo>
                  <a:pt x="8081873" y="0"/>
                </a:lnTo>
                <a:lnTo>
                  <a:pt x="8081873" y="6858000"/>
                </a:lnTo>
                <a:lnTo>
                  <a:pt x="0" y="6858000"/>
                </a:lnTo>
                <a:lnTo>
                  <a:pt x="68897" y="6734633"/>
                </a:lnTo>
                <a:cubicBezTo>
                  <a:pt x="558802" y="5812845"/>
                  <a:pt x="848920" y="4668597"/>
                  <a:pt x="848920" y="3429000"/>
                </a:cubicBezTo>
                <a:cubicBezTo>
                  <a:pt x="848920" y="2189404"/>
                  <a:pt x="558802" y="1045156"/>
                  <a:pt x="68897" y="123368"/>
                </a:cubicBezTo>
                <a:close/>
              </a:path>
            </a:pathLst>
          </a:custGeom>
        </p:spPr>
      </p:pic>
      <p:sp useBgFill="1">
        <p:nvSpPr>
          <p:cNvPr id="26" name="Freeform: Shape 25">
            <a:extLst>
              <a:ext uri="{FF2B5EF4-FFF2-40B4-BE49-F238E27FC236}">
                <a16:creationId xmlns:a16="http://schemas.microsoft.com/office/drawing/2014/main" id="{AE9FC877-7FB6-4D22-9988-35420644E20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959047" cy="6858000"/>
          </a:xfrm>
          <a:custGeom>
            <a:avLst/>
            <a:gdLst>
              <a:gd name="connsiteX0" fmla="*/ 0 w 4959047"/>
              <a:gd name="connsiteY0" fmla="*/ 0 h 6858000"/>
              <a:gd name="connsiteX1" fmla="*/ 4110127 w 4959047"/>
              <a:gd name="connsiteY1" fmla="*/ 0 h 6858000"/>
              <a:gd name="connsiteX2" fmla="*/ 4179024 w 4959047"/>
              <a:gd name="connsiteY2" fmla="*/ 123368 h 6858000"/>
              <a:gd name="connsiteX3" fmla="*/ 4959047 w 4959047"/>
              <a:gd name="connsiteY3" fmla="*/ 3429000 h 6858000"/>
              <a:gd name="connsiteX4" fmla="*/ 4179024 w 4959047"/>
              <a:gd name="connsiteY4" fmla="*/ 6734633 h 6858000"/>
              <a:gd name="connsiteX5" fmla="*/ 4110127 w 4959047"/>
              <a:gd name="connsiteY5" fmla="*/ 6858000 h 6858000"/>
              <a:gd name="connsiteX6" fmla="*/ 0 w 495904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59047" h="6858000">
                <a:moveTo>
                  <a:pt x="0" y="0"/>
                </a:moveTo>
                <a:lnTo>
                  <a:pt x="4110127" y="0"/>
                </a:lnTo>
                <a:lnTo>
                  <a:pt x="4179024" y="123368"/>
                </a:lnTo>
                <a:cubicBezTo>
                  <a:pt x="4668929" y="1045156"/>
                  <a:pt x="4959047" y="2189404"/>
                  <a:pt x="4959047" y="3429000"/>
                </a:cubicBezTo>
                <a:cubicBezTo>
                  <a:pt x="4959047" y="4668597"/>
                  <a:pt x="4668929" y="5812845"/>
                  <a:pt x="4179024" y="6734633"/>
                </a:cubicBezTo>
                <a:lnTo>
                  <a:pt x="4110127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28" name="Freeform: Shape 27">
            <a:extLst>
              <a:ext uri="{FF2B5EF4-FFF2-40B4-BE49-F238E27FC236}">
                <a16:creationId xmlns:a16="http://schemas.microsoft.com/office/drawing/2014/main" id="{E41809D1-F12E-46BB-B804-5F209D325E8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948887" cy="6858000"/>
          </a:xfrm>
          <a:custGeom>
            <a:avLst/>
            <a:gdLst>
              <a:gd name="connsiteX0" fmla="*/ 0 w 4948887"/>
              <a:gd name="connsiteY0" fmla="*/ 0 h 6858000"/>
              <a:gd name="connsiteX1" fmla="*/ 4099967 w 4948887"/>
              <a:gd name="connsiteY1" fmla="*/ 0 h 6858000"/>
              <a:gd name="connsiteX2" fmla="*/ 4168864 w 4948887"/>
              <a:gd name="connsiteY2" fmla="*/ 123368 h 6858000"/>
              <a:gd name="connsiteX3" fmla="*/ 4948887 w 4948887"/>
              <a:gd name="connsiteY3" fmla="*/ 3429000 h 6858000"/>
              <a:gd name="connsiteX4" fmla="*/ 4168864 w 4948887"/>
              <a:gd name="connsiteY4" fmla="*/ 6734633 h 6858000"/>
              <a:gd name="connsiteX5" fmla="*/ 4099967 w 4948887"/>
              <a:gd name="connsiteY5" fmla="*/ 6858000 h 6858000"/>
              <a:gd name="connsiteX6" fmla="*/ 0 w 494888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48887" h="6858000">
                <a:moveTo>
                  <a:pt x="0" y="0"/>
                </a:moveTo>
                <a:lnTo>
                  <a:pt x="4099967" y="0"/>
                </a:lnTo>
                <a:lnTo>
                  <a:pt x="4168864" y="123368"/>
                </a:lnTo>
                <a:cubicBezTo>
                  <a:pt x="4658769" y="1045156"/>
                  <a:pt x="4948887" y="2189404"/>
                  <a:pt x="4948887" y="3429000"/>
                </a:cubicBezTo>
                <a:cubicBezTo>
                  <a:pt x="4948887" y="4668597"/>
                  <a:pt x="4658769" y="5812845"/>
                  <a:pt x="4168864" y="6734633"/>
                </a:cubicBezTo>
                <a:lnTo>
                  <a:pt x="4099967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DDF4E70B-5C09-42E0-B599-374CB5C750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1" y="1122363"/>
            <a:ext cx="4023360" cy="1131765"/>
          </a:xfrm>
        </p:spPr>
        <p:txBody>
          <a:bodyPr anchor="b">
            <a:normAutofit fontScale="90000"/>
          </a:bodyPr>
          <a:lstStyle/>
          <a:p>
            <a:pPr lvl="0" algn="ctr">
              <a:lnSpc>
                <a:spcPct val="110000"/>
              </a:lnSpc>
              <a:spcBef>
                <a:spcPts val="1000"/>
              </a:spcBef>
            </a:pPr>
            <a:r>
              <a:rPr lang="it-IT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it-IT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it-IT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it-IT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it-IT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it-IT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it-IT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it-IT" sz="3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444039B6-3583-4C61-9688-12B8D9AF09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7927" y="4676872"/>
            <a:ext cx="3722200" cy="1978780"/>
          </a:xfrm>
        </p:spPr>
        <p:txBody>
          <a:bodyPr>
            <a:noAutofit/>
          </a:bodyPr>
          <a:lstStyle/>
          <a:p>
            <a:pPr algn="ctr"/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ACCORDO QUADRO PER </a:t>
            </a:r>
            <a:r>
              <a:rPr lang="pt-B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FORNITURA 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 SUTURE CHIRURGICHE </a:t>
            </a:r>
            <a:r>
              <a:rPr lang="pt-B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 GLI ENTI SSR 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DELLA REGIONE </a:t>
            </a:r>
            <a:r>
              <a:rPr lang="pt-B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MARCHE</a:t>
            </a:r>
            <a:endParaRPr lang="pt-BR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it-IT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N. Gara </a:t>
            </a:r>
            <a:r>
              <a:rPr lang="it-IT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Simog</a:t>
            </a:r>
            <a:r>
              <a:rPr lang="it-IT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7642147</a:t>
            </a:r>
            <a:endParaRPr lang="pt-BR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402336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Titolo 1">
            <a:extLst>
              <a:ext uri="{FF2B5EF4-FFF2-40B4-BE49-F238E27FC236}">
                <a16:creationId xmlns:a16="http://schemas.microsoft.com/office/drawing/2014/main" id="{6754E6C0-27E7-41AF-887A-DD85D1057319}"/>
              </a:ext>
            </a:extLst>
          </p:cNvPr>
          <p:cNvSpPr txBox="1">
            <a:spLocks/>
          </p:cNvSpPr>
          <p:nvPr/>
        </p:nvSpPr>
        <p:spPr>
          <a:xfrm>
            <a:off x="596347" y="883653"/>
            <a:ext cx="3503621" cy="165668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8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it-IT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it-IT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70000"/>
              </a:lnSpc>
            </a:pPr>
            <a:endParaRPr lang="it-IT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70000"/>
              </a:lnSpc>
              <a:spcAft>
                <a:spcPts val="600"/>
              </a:spcAft>
            </a:pPr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Settore SUAM </a:t>
            </a: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SOGGETTO AGGREGATORE </a:t>
            </a:r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della </a:t>
            </a: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REGIONE MARCHE</a:t>
            </a:r>
          </a:p>
        </p:txBody>
      </p:sp>
      <p:sp>
        <p:nvSpPr>
          <p:cNvPr id="11" name="Rettangolo 10">
            <a:extLst>
              <a:ext uri="{FF2B5EF4-FFF2-40B4-BE49-F238E27FC236}">
                <a16:creationId xmlns:a16="http://schemas.microsoft.com/office/drawing/2014/main" id="{24F76C76-B35A-44BF-AD29-6B2C7DB5D534}"/>
              </a:ext>
            </a:extLst>
          </p:cNvPr>
          <p:cNvSpPr/>
          <p:nvPr/>
        </p:nvSpPr>
        <p:spPr>
          <a:xfrm>
            <a:off x="795402" y="2796859"/>
            <a:ext cx="330456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it-IT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GUIDA ALL’ACCORDO QUADRO</a:t>
            </a: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3AABEAD4-3137-4A43-B362-7AC88FECED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72093" y="1010699"/>
            <a:ext cx="531116" cy="585589"/>
          </a:xfrm>
          <a:prstGeom prst="rect">
            <a:avLst/>
          </a:prstGeom>
        </p:spPr>
      </p:pic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fld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40961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3A6F9C7A-1262-44FF-8547-36FD8F283C13}"/>
              </a:ext>
            </a:extLst>
          </p:cNvPr>
          <p:cNvSpPr/>
          <p:nvPr/>
        </p:nvSpPr>
        <p:spPr>
          <a:xfrm>
            <a:off x="263236" y="346364"/>
            <a:ext cx="11471564" cy="48397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1142"/>
              </a:spcAft>
            </a:pPr>
            <a:r>
              <a:rPr lang="it-IT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L’ORDINATIVO DI FORNITURA</a:t>
            </a:r>
          </a:p>
          <a:p>
            <a:pPr lvl="0" algn="just">
              <a:spcAft>
                <a:spcPts val="1142"/>
              </a:spcAft>
            </a:pPr>
            <a:r>
              <a:rPr lang="it-IT" sz="1600" dirty="0">
                <a:solidFill>
                  <a:srgbClr val="1C1C1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E’ l’atto in forma elettronica, sottoscritto da un soggetto autorizzato ad impegnare legalmente e formalmente l’Amministrazione contraente, che viene inviato al Fornitore.</a:t>
            </a:r>
          </a:p>
          <a:p>
            <a:pPr lvl="0" algn="just">
              <a:spcAft>
                <a:spcPts val="1142"/>
              </a:spcAft>
            </a:pPr>
            <a:r>
              <a:rPr lang="it-IT" sz="1600" dirty="0">
                <a:solidFill>
                  <a:srgbClr val="1C1C1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Costituisce il documento contrattuale che formalizza l’accordo tra l’Amministrazione contraente e il Fornitore ed assume, come previsto dall’art. 26 L. 488/1999, la valenza di contratto attuativo dell’Accordo Quadro.</a:t>
            </a:r>
          </a:p>
          <a:p>
            <a:pPr lvl="0" algn="just">
              <a:spcAft>
                <a:spcPts val="1142"/>
              </a:spcAft>
            </a:pPr>
            <a:r>
              <a:rPr lang="it-IT" sz="1600" dirty="0">
                <a:solidFill>
                  <a:srgbClr val="1C1C1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All’Ordinativo di Fornitura dovrà essere allegato il Riepilogo Adesione scaricato dalla Piattaforma GT SUAM secondo le modalità indicate </a:t>
            </a:r>
            <a:r>
              <a:rPr lang="it-IT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nel “Manuale operativo per l’adesione sulla piattaforma GT-SUAM”, pubblicato tra gli allegati e dovrà essere </a:t>
            </a:r>
            <a:r>
              <a:rPr lang="it-IT" sz="1600" kern="0" dirty="0">
                <a:solidFill>
                  <a:srgbClr val="1C1C1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caricato sulla piattaforma </a:t>
            </a:r>
            <a:r>
              <a:rPr lang="it-IT" sz="1600" kern="0" dirty="0" smtClean="0">
                <a:solidFill>
                  <a:srgbClr val="1C1C1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GT-SUAM (ai </a:t>
            </a:r>
            <a:r>
              <a:rPr lang="it-IT" sz="1600" kern="0" dirty="0">
                <a:solidFill>
                  <a:srgbClr val="1C1C1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fini del </a:t>
            </a:r>
            <a:r>
              <a:rPr lang="it-IT" sz="1600" kern="0" dirty="0" smtClean="0">
                <a:solidFill>
                  <a:srgbClr val="1C1C1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monitoraggio dell’Accordo Quadro effettuato dalla </a:t>
            </a:r>
            <a:r>
              <a:rPr lang="it-IT" sz="1600" dirty="0">
                <a:solidFill>
                  <a:srgbClr val="1C1C1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SUAM – SOGGETTO </a:t>
            </a:r>
            <a:r>
              <a:rPr lang="it-IT" sz="1600" dirty="0" smtClean="0">
                <a:solidFill>
                  <a:srgbClr val="1C1C1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AGGREGATORE)</a:t>
            </a:r>
            <a:r>
              <a:rPr lang="it-IT" sz="1600" kern="0" dirty="0" smtClean="0">
                <a:solidFill>
                  <a:srgbClr val="1C1C1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it-IT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Aft>
                <a:spcPts val="1142"/>
              </a:spcAft>
            </a:pPr>
            <a:r>
              <a:rPr lang="it-IT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Nell’Ordinativo di fornitura, sottoscritto dalle parti, vengono specificate le forniture di cui l’Amministrazione necessita.</a:t>
            </a:r>
          </a:p>
          <a:p>
            <a:pPr lvl="0" algn="just">
              <a:spcAft>
                <a:spcPts val="1142"/>
              </a:spcAft>
            </a:pPr>
            <a:endParaRPr lang="it-IT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Aft>
                <a:spcPts val="1142"/>
              </a:spcAft>
            </a:pPr>
            <a:endParaRPr lang="it-IT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Aft>
                <a:spcPts val="1142"/>
              </a:spcAft>
            </a:pPr>
            <a:endParaRPr lang="it-IT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Aft>
                <a:spcPts val="1142"/>
              </a:spcAft>
            </a:pPr>
            <a:endParaRPr lang="it-IT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Aft>
                <a:spcPts val="1142"/>
              </a:spcAft>
            </a:pPr>
            <a:endParaRPr lang="it-IT" sz="1600" b="1" kern="0" dirty="0">
              <a:solidFill>
                <a:srgbClr val="1C1C1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870601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fld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1316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fld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429371" y="159027"/>
            <a:ext cx="11004605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it-I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figura seguente schematizza l’iter procedurale per l’attivazione della fornitura oggetto dell’Accordo Quadro</a:t>
            </a:r>
          </a:p>
          <a:p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r>
              <a:rPr lang="it-IT" dirty="0">
                <a:solidFill>
                  <a:sysClr val="window" lastClr="FFFFFF"/>
                </a:solidFill>
                <a:latin typeface="Calibri" panose="020F0502020204030204"/>
              </a:rPr>
              <a:t>CONFERMA DI ADESIONE ALLA CONVENZIONE</a:t>
            </a:r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  <p:graphicFrame>
        <p:nvGraphicFramePr>
          <p:cNvPr id="6" name="Diagramma 5"/>
          <p:cNvGraphicFramePr/>
          <p:nvPr>
            <p:extLst>
              <p:ext uri="{D42A27DB-BD31-4B8C-83A1-F6EECF244321}">
                <p14:modId xmlns:p14="http://schemas.microsoft.com/office/powerpoint/2010/main" val="2092808725"/>
              </p:ext>
            </p:extLst>
          </p:nvPr>
        </p:nvGraphicFramePr>
        <p:xfrm>
          <a:off x="2377441" y="826936"/>
          <a:ext cx="6066843" cy="35860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7565070"/>
              </p:ext>
            </p:extLst>
          </p:nvPr>
        </p:nvGraphicFramePr>
        <p:xfrm>
          <a:off x="7559868" y="5078742"/>
          <a:ext cx="3147060" cy="877824"/>
        </p:xfrm>
        <a:graphic>
          <a:graphicData uri="http://schemas.openxmlformats.org/drawingml/2006/table">
            <a:tbl>
              <a:tblPr firstRow="1" firstCol="1" bandRow="1"/>
              <a:tblGrid>
                <a:gridCol w="270510">
                  <a:extLst>
                    <a:ext uri="{9D8B030D-6E8A-4147-A177-3AD203B41FA5}">
                      <a16:colId xmlns:a16="http://schemas.microsoft.com/office/drawing/2014/main" val="1877315057"/>
                    </a:ext>
                  </a:extLst>
                </a:gridCol>
                <a:gridCol w="2876550">
                  <a:extLst>
                    <a:ext uri="{9D8B030D-6E8A-4147-A177-3AD203B41FA5}">
                      <a16:colId xmlns:a16="http://schemas.microsoft.com/office/drawing/2014/main" val="285575745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6350" marR="6985" indent="-6350" algn="just">
                        <a:lnSpc>
                          <a:spcPct val="144000"/>
                        </a:lnSpc>
                        <a:spcAft>
                          <a:spcPts val="285"/>
                        </a:spcAft>
                      </a:pPr>
                      <a:r>
                        <a:rPr lang="it-IT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6350" marR="6985" indent="-6350" algn="just">
                        <a:lnSpc>
                          <a:spcPct val="144000"/>
                        </a:lnSpc>
                        <a:spcAft>
                          <a:spcPts val="285"/>
                        </a:spcAft>
                      </a:pPr>
                      <a:r>
                        <a:rPr lang="it-IT" sz="1000" i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SUAM</a:t>
                      </a:r>
                      <a:endParaRPr lang="it-IT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394253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6350" marR="6985" indent="-6350" algn="just">
                        <a:lnSpc>
                          <a:spcPct val="144000"/>
                        </a:lnSpc>
                        <a:spcAft>
                          <a:spcPts val="285"/>
                        </a:spcAft>
                      </a:pPr>
                      <a:r>
                        <a:rPr lang="it-IT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6350" marR="6985" indent="-6350" algn="just">
                        <a:lnSpc>
                          <a:spcPct val="144000"/>
                        </a:lnSpc>
                        <a:spcAft>
                          <a:spcPts val="285"/>
                        </a:spcAft>
                      </a:pPr>
                      <a:r>
                        <a:rPr lang="it-IT" sz="1000" i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AMMINISTRAZIONI CONTRAENTI</a:t>
                      </a:r>
                      <a:endParaRPr lang="it-IT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772974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6350" marR="6985" indent="-6350" algn="just">
                        <a:lnSpc>
                          <a:spcPct val="144000"/>
                        </a:lnSpc>
                        <a:spcAft>
                          <a:spcPts val="285"/>
                        </a:spcAft>
                      </a:pPr>
                      <a:r>
                        <a:rPr lang="it-IT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6350" marR="6985" indent="-6350" algn="just">
                        <a:lnSpc>
                          <a:spcPct val="144000"/>
                        </a:lnSpc>
                        <a:spcAft>
                          <a:spcPts val="285"/>
                        </a:spcAft>
                      </a:pPr>
                      <a:r>
                        <a:rPr lang="it-IT" sz="1000" i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FORNITORI</a:t>
                      </a:r>
                      <a:endParaRPr lang="it-IT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748253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6350" marR="6985" indent="-6350" algn="just">
                        <a:lnSpc>
                          <a:spcPct val="144000"/>
                        </a:lnSpc>
                        <a:spcAft>
                          <a:spcPts val="285"/>
                        </a:spcAft>
                      </a:pPr>
                      <a:r>
                        <a:rPr lang="it-IT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6350" marR="6985" indent="-6350" algn="just">
                        <a:lnSpc>
                          <a:spcPct val="144000"/>
                        </a:lnSpc>
                        <a:spcAft>
                          <a:spcPts val="285"/>
                        </a:spcAft>
                      </a:pPr>
                      <a:r>
                        <a:rPr lang="it-IT" sz="1000" i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AMMINISTRAZIONE + FORNITORE</a:t>
                      </a:r>
                      <a:endParaRPr lang="it-IT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44855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7740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81383F08-B3D9-4771-8D4F-11F0A8A04D04}"/>
              </a:ext>
            </a:extLst>
          </p:cNvPr>
          <p:cNvSpPr/>
          <p:nvPr/>
        </p:nvSpPr>
        <p:spPr>
          <a:xfrm>
            <a:off x="478301" y="444033"/>
            <a:ext cx="10325685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it-IT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INFORMAZIONI E CHIARIMENTI</a:t>
            </a:r>
          </a:p>
          <a:p>
            <a:pPr lvl="0"/>
            <a:endParaRPr lang="it-IT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it-IT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 ulteriori informazioni e chiarimenti è possibile contattare:  </a:t>
            </a:r>
            <a:endParaRPr lang="it-IT" sz="20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it-IT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Regione </a:t>
            </a:r>
            <a:r>
              <a:rPr lang="it-IT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Marche </a:t>
            </a:r>
            <a:r>
              <a:rPr lang="it-IT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SUAM </a:t>
            </a:r>
            <a:r>
              <a:rPr lang="it-IT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SOGGETTO AGGREGATORE . </a:t>
            </a:r>
          </a:p>
          <a:p>
            <a:pPr lvl="0"/>
            <a:r>
              <a:rPr lang="it-IT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struttura ha sede </a:t>
            </a:r>
            <a:r>
              <a:rPr lang="it-IT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Ancona, Piazza Cavour, 23 </a:t>
            </a:r>
            <a:r>
              <a:rPr lang="it-IT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Cap </a:t>
            </a:r>
            <a:r>
              <a:rPr lang="it-IT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60121</a:t>
            </a:r>
            <a:endParaRPr lang="it-IT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it-IT" sz="2000" b="1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E-mail</a:t>
            </a:r>
            <a:r>
              <a:rPr lang="it-IT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it-IT" sz="2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settore.suamsoggettoaggregatore@regione.marche.it</a:t>
            </a:r>
            <a:endParaRPr lang="it-IT" sz="2000" b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fr-FR" sz="2000" b="1" u="sng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PEC</a:t>
            </a:r>
            <a:r>
              <a:rPr lang="fr-FR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fr-FR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regione.marche.suam@emarche.it</a:t>
            </a:r>
            <a:endParaRPr lang="fr-FR" sz="20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it-IT" sz="20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it-IT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 informazioni di carattere tecnico e per chiarimenti sull’uso della Piattaforma GT </a:t>
            </a:r>
            <a:r>
              <a:rPr lang="it-IT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SUAM: assistenza TASK SRL</a:t>
            </a:r>
            <a:endParaRPr lang="it-IT" sz="2000" dirty="0">
              <a:solidFill>
                <a:srgbClr val="FFFF00"/>
              </a:solidFill>
              <a:highlight>
                <a:srgbClr val="FF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it-IT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it-IT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Tel. </a:t>
            </a:r>
            <a:r>
              <a:rPr lang="it-IT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0733 280140</a:t>
            </a:r>
          </a:p>
          <a:p>
            <a:pPr lvl="0"/>
            <a:r>
              <a:rPr lang="it-IT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it-IT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E-mail</a:t>
            </a:r>
            <a:r>
              <a:rPr lang="it-IT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it-IT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assistenza.appalti@sinp.net</a:t>
            </a:r>
            <a:r>
              <a:rPr lang="it-IT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fld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8736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45472C2-63C4-46D6-9FF9-71752951C4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defTabSz="782638"/>
            <a:r>
              <a:rPr lang="it-I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PREMESSA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34BEE81-A258-4DC9-93EE-81CC99DC1B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2708" y="2036617"/>
            <a:ext cx="11148646" cy="4427793"/>
          </a:xfrm>
        </p:spPr>
        <p:txBody>
          <a:bodyPr>
            <a:normAutofit/>
          </a:bodyPr>
          <a:lstStyle/>
          <a:p>
            <a:pPr marL="0" lvl="0" indent="0" algn="just">
              <a:lnSpc>
                <a:spcPct val="100000"/>
              </a:lnSpc>
              <a:spcBef>
                <a:spcPts val="0"/>
              </a:spcBef>
              <a:spcAft>
                <a:spcPts val="1142"/>
              </a:spcAft>
              <a:buNone/>
            </a:pPr>
            <a:endParaRPr lang="it-IT" sz="1800" dirty="0">
              <a:solidFill>
                <a:srgbClr val="1C1C1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142"/>
              </a:spcAft>
            </a:pPr>
            <a:r>
              <a:rPr lang="it-IT" sz="1400" dirty="0">
                <a:solidFill>
                  <a:srgbClr val="1C1C1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procedura di gara per </a:t>
            </a:r>
            <a:r>
              <a:rPr lang="it-IT" sz="1400" dirty="0" smtClean="0">
                <a:solidFill>
                  <a:srgbClr val="1C1C1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l’affidamento di suture chirurgiche </a:t>
            </a:r>
            <a:r>
              <a:rPr lang="it-IT" sz="1400" dirty="0">
                <a:solidFill>
                  <a:srgbClr val="1C1C1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 </a:t>
            </a:r>
            <a:r>
              <a:rPr lang="it-IT" sz="1400" dirty="0" smtClean="0">
                <a:solidFill>
                  <a:srgbClr val="1C1C1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 </a:t>
            </a:r>
            <a:r>
              <a:rPr lang="it-IT" sz="1400" dirty="0">
                <a:solidFill>
                  <a:srgbClr val="1C1C1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Aziende Sanitarie </a:t>
            </a:r>
            <a:r>
              <a:rPr lang="it-IT" sz="1400" dirty="0" smtClean="0">
                <a:solidFill>
                  <a:srgbClr val="1C1C1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 gli Enti </a:t>
            </a:r>
            <a:r>
              <a:rPr lang="it-IT" sz="1400" dirty="0">
                <a:solidFill>
                  <a:srgbClr val="1C1C1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delle Regioni </a:t>
            </a:r>
            <a:r>
              <a:rPr lang="it-IT" sz="1400" dirty="0" smtClean="0">
                <a:solidFill>
                  <a:srgbClr val="1C1C1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Toscana, Marche e Umbria.</a:t>
            </a:r>
            <a:endParaRPr lang="it-IT" sz="1400" dirty="0">
              <a:solidFill>
                <a:srgbClr val="1C1C1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142"/>
              </a:spcAft>
            </a:pPr>
            <a:r>
              <a:rPr lang="it-IT" sz="1400" dirty="0" smtClean="0">
                <a:solidFill>
                  <a:srgbClr val="1C1C1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gara, </a:t>
            </a:r>
            <a:r>
              <a:rPr lang="it-IT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suddivisa </a:t>
            </a:r>
            <a:r>
              <a:rPr lang="it-IT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46 </a:t>
            </a:r>
            <a:r>
              <a:rPr lang="it-IT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lotti, di cui </a:t>
            </a:r>
            <a:r>
              <a:rPr lang="it-IT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30 aggiudicati (29 lotti di interesse per la Regione Marche) e 16 deserti, </a:t>
            </a:r>
            <a:r>
              <a:rPr lang="it-IT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è stata svolta da Regione Toscana-Soggetto Aggregatore </a:t>
            </a:r>
            <a:r>
              <a:rPr lang="it-IT" sz="1400" dirty="0">
                <a:solidFill>
                  <a:srgbClr val="1C1C1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anche per conto di Regione Marche, a seguito di un accordo di collaborazione sottoscritto tra le Regioni. </a:t>
            </a:r>
            <a:r>
              <a:rPr lang="it-IT" sz="1400" dirty="0" smtClean="0">
                <a:solidFill>
                  <a:srgbClr val="1C1C1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it-IT" sz="1400" dirty="0">
                <a:solidFill>
                  <a:srgbClr val="1C1C1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Fornitori, mediante la stipula dell’Accordo Quadro, sono obbligati ad accettare i c.d. Ordinativi di Fornitura emessi dalle Amministrazioni del territorio </a:t>
            </a:r>
            <a:r>
              <a:rPr lang="it-IT" sz="1400" dirty="0" smtClean="0">
                <a:solidFill>
                  <a:srgbClr val="1C1C1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regionale, rappresentando </a:t>
            </a:r>
            <a:r>
              <a:rPr lang="it-IT" sz="1400" dirty="0">
                <a:solidFill>
                  <a:srgbClr val="1C1C1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contratti attuativi dell’Accordo stesso.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142"/>
              </a:spcAft>
            </a:pPr>
            <a:r>
              <a:rPr lang="it-IT" sz="1400" dirty="0">
                <a:solidFill>
                  <a:srgbClr val="1C1C1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 rapporto contrattuale, a seguito dell’emissione dell’Ordinativo di Fornitura, si instaura tra Amministrazione contraente e Fornitore.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142"/>
              </a:spcAft>
            </a:pPr>
            <a:r>
              <a:rPr lang="it-IT" sz="1400" dirty="0">
                <a:solidFill>
                  <a:srgbClr val="1C1C1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durata degli Accordi Quadro è pari a </a:t>
            </a:r>
            <a:r>
              <a:rPr lang="it-IT" sz="1400" b="1" dirty="0">
                <a:solidFill>
                  <a:srgbClr val="1C1C1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48 mesi </a:t>
            </a:r>
            <a:r>
              <a:rPr lang="it-IT" sz="1400" dirty="0">
                <a:solidFill>
                  <a:srgbClr val="1C1C1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decorrenti dalla data di sottoscrizione degli stessi ed all’interno del periodo di validità sarà possibile emettere Ordinativi di Fornitura per importi complessivi pari al massimale contrattuale.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142"/>
              </a:spcAft>
            </a:pPr>
            <a:r>
              <a:rPr lang="it-IT" sz="1400" b="1" dirty="0">
                <a:solidFill>
                  <a:srgbClr val="1C1C1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contratti </a:t>
            </a:r>
            <a:r>
              <a:rPr lang="it-IT" sz="1400" b="1" dirty="0" smtClean="0">
                <a:solidFill>
                  <a:srgbClr val="1C1C1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attuativi (ordinativi di fornitura) </a:t>
            </a:r>
            <a:r>
              <a:rPr lang="it-IT" sz="1400" b="1" dirty="0">
                <a:solidFill>
                  <a:srgbClr val="1C1C1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avranno durata massima fino alla scadenza dell’Accordo Quadro.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142"/>
              </a:spcAft>
            </a:pPr>
            <a:r>
              <a:rPr lang="it-IT" sz="1400" dirty="0">
                <a:solidFill>
                  <a:srgbClr val="1C1C1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Alla data di scadenza dell’Accordo Quadro il fornitore, qualora richiesto dall’Amministrazione, sarà comunque tenuto a proseguire la prestazione alle stesse condizioni, fino ad un massimo di altri 180 (centottanta) giorni necessari al fine dell'individuazione del nuovo contraente.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fld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10090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B364CAC-B0B1-4113-A51D-581485BF7CDE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88258" y="152400"/>
            <a:ext cx="11294129" cy="6529389"/>
          </a:xfrm>
        </p:spPr>
        <p:txBody>
          <a:bodyPr>
            <a:noAutofit/>
          </a:bodyPr>
          <a:lstStyle/>
          <a:p>
            <a:endParaRPr lang="it-IT" sz="1200" b="1" u="sng" dirty="0">
              <a:solidFill>
                <a:srgbClr val="00000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it-IT" sz="1600" b="1" u="sng" dirty="0">
                <a:solidFill>
                  <a:srgbClr val="0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I FORNITORI</a:t>
            </a:r>
          </a:p>
          <a:p>
            <a:pPr marL="895350" indent="0">
              <a:buNone/>
            </a:pPr>
            <a:r>
              <a:rPr lang="it-IT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	BECTON DICKINSON ITALIA </a:t>
            </a:r>
            <a:r>
              <a:rPr lang="it-IT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SPA </a:t>
            </a:r>
            <a:r>
              <a:rPr lang="it-IT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(subentro </a:t>
            </a:r>
            <a:r>
              <a:rPr lang="it-IT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all’aggiudicatario </a:t>
            </a:r>
            <a:r>
              <a:rPr lang="it-IT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it-IT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ard </a:t>
            </a:r>
            <a:r>
              <a:rPr lang="it-IT" sz="1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Srl</a:t>
            </a:r>
            <a:r>
              <a:rPr lang="it-IT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895350" indent="0">
              <a:buNone/>
            </a:pPr>
            <a:r>
              <a:rPr lang="it-IT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	B. BRAUN MILANO SPA</a:t>
            </a:r>
          </a:p>
          <a:p>
            <a:pPr marL="895350" indent="0">
              <a:buNone/>
            </a:pPr>
            <a:r>
              <a:rPr lang="it-IT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	BIO SUD MEDICAL SYSTEMS SRL</a:t>
            </a:r>
          </a:p>
          <a:p>
            <a:pPr marL="895350" indent="0">
              <a:buNone/>
            </a:pPr>
            <a:r>
              <a:rPr lang="it-IT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	CHANT &amp; KOOK MEDICAL SRL</a:t>
            </a:r>
          </a:p>
          <a:p>
            <a:pPr marL="895350" indent="0">
              <a:buNone/>
            </a:pPr>
            <a:r>
              <a:rPr lang="it-IT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	FELICI SRL</a:t>
            </a:r>
          </a:p>
          <a:p>
            <a:pPr marL="895350" indent="0">
              <a:buNone/>
            </a:pPr>
            <a:r>
              <a:rPr lang="it-IT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	JOHNSON &amp; JOHNSON MEDICAL SPA</a:t>
            </a:r>
          </a:p>
          <a:p>
            <a:pPr marL="895350" indent="0">
              <a:buNone/>
            </a:pPr>
            <a:r>
              <a:rPr lang="it-IT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	MEDICAL INSTRUMENTS SPA</a:t>
            </a:r>
          </a:p>
          <a:p>
            <a:pPr marL="895350" indent="0">
              <a:buNone/>
            </a:pPr>
            <a:r>
              <a:rPr lang="it-IT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	MEDTRONIC ITALIA SPA</a:t>
            </a:r>
          </a:p>
          <a:p>
            <a:pPr marL="895350" indent="0">
              <a:buNone/>
            </a:pPr>
            <a:r>
              <a:rPr lang="it-IT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	OMNIA S.A.S. DI BAGGIO CATENA E C.</a:t>
            </a:r>
          </a:p>
          <a:p>
            <a:pPr marL="895350" indent="0">
              <a:buNone/>
            </a:pPr>
            <a:r>
              <a:rPr lang="it-IT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	"R.T.I.  W.L. Gore &amp; Associati S.r.l. - RDM  </a:t>
            </a:r>
            <a:r>
              <a:rPr lang="it-IT" sz="1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Medical</a:t>
            </a:r>
            <a:r>
              <a:rPr lang="it-IT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Srl</a:t>
            </a:r>
            <a:r>
              <a:rPr lang="it-IT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</a:p>
          <a:p>
            <a:pPr marL="895350" indent="0">
              <a:buNone/>
            </a:pPr>
            <a:r>
              <a:rPr lang="it-IT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endParaRPr lang="it-IT" sz="1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it-IT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I contatti dei Fornitori sono presenti nell’Allegato «</a:t>
            </a:r>
            <a:r>
              <a:rPr lang="it-IT" sz="1400" b="1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CONTATTI FORNITORI</a:t>
            </a:r>
            <a:r>
              <a:rPr lang="it-IT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fld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Freccia a destra 3">
            <a:extLst>
              <a:ext uri="{FF2B5EF4-FFF2-40B4-BE49-F238E27FC236}">
                <a16:creationId xmlns:a16="http://schemas.microsoft.com/office/drawing/2014/main" id="{E44D50A8-397C-45F3-BBFC-999A1397A4BA}"/>
              </a:ext>
            </a:extLst>
          </p:cNvPr>
          <p:cNvSpPr/>
          <p:nvPr/>
        </p:nvSpPr>
        <p:spPr>
          <a:xfrm>
            <a:off x="2489453" y="4707442"/>
            <a:ext cx="648929" cy="72493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01857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9D8F5B5-324C-435A-A3C7-970A2C85EC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it-IT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OGGETTO DELL’ACCORDO QUADRO</a:t>
            </a:r>
            <a:r>
              <a:rPr lang="it-IT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it-IT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C13EF2A-A24F-4AF7-9717-4805137B6A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1613" y="2138515"/>
            <a:ext cx="11208774" cy="2581651"/>
          </a:xfrm>
        </p:spPr>
        <p:txBody>
          <a:bodyPr>
            <a:normAutofit/>
          </a:bodyPr>
          <a:lstStyle/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it-IT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it-IT" sz="2200" dirty="0">
                <a:solidFill>
                  <a:srgbClr val="1C1C1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Oggetto dell’Accordo Quadro è l’affidamento della fornitura di </a:t>
            </a:r>
            <a:r>
              <a:rPr lang="it-IT" sz="2200" dirty="0" smtClean="0">
                <a:solidFill>
                  <a:srgbClr val="1C1C1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SUTURE CHIRURGICHE  </a:t>
            </a:r>
            <a:r>
              <a:rPr lang="it-IT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suddivisa in </a:t>
            </a:r>
            <a:r>
              <a:rPr lang="it-IT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46 </a:t>
            </a:r>
            <a:r>
              <a:rPr lang="it-IT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lotti, di cui </a:t>
            </a:r>
            <a:r>
              <a:rPr lang="it-IT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30 </a:t>
            </a:r>
            <a:r>
              <a:rPr lang="it-IT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aggiudicati </a:t>
            </a: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(29 lotti di interesse per la Regione Marche) </a:t>
            </a:r>
            <a:r>
              <a:rPr lang="it-IT" sz="2200" dirty="0">
                <a:solidFill>
                  <a:srgbClr val="1C1C1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 16 deserti, da destinare </a:t>
            </a:r>
            <a:r>
              <a:rPr lang="it-IT" sz="2200" dirty="0" smtClean="0">
                <a:solidFill>
                  <a:srgbClr val="1C1C1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agli Enti del Servizio Sanitario della </a:t>
            </a:r>
            <a:r>
              <a:rPr lang="it-IT" sz="2200" dirty="0">
                <a:solidFill>
                  <a:srgbClr val="1C1C1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Regione Marche. </a:t>
            </a:r>
            <a:endParaRPr lang="it-IT" sz="2400" b="1" dirty="0">
              <a:solidFill>
                <a:srgbClr val="1C1C1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Freccia a destra 3">
            <a:extLst>
              <a:ext uri="{FF2B5EF4-FFF2-40B4-BE49-F238E27FC236}">
                <a16:creationId xmlns:a16="http://schemas.microsoft.com/office/drawing/2014/main" id="{E44D50A8-397C-45F3-BBFC-999A1397A4BA}"/>
              </a:ext>
            </a:extLst>
          </p:cNvPr>
          <p:cNvSpPr/>
          <p:nvPr/>
        </p:nvSpPr>
        <p:spPr>
          <a:xfrm>
            <a:off x="8731045" y="4719485"/>
            <a:ext cx="648929" cy="72493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C6B838D6-EC79-4F3B-A6C0-11CD7F9F8CE7}"/>
              </a:ext>
            </a:extLst>
          </p:cNvPr>
          <p:cNvSpPr txBox="1"/>
          <p:nvPr/>
        </p:nvSpPr>
        <p:spPr>
          <a:xfrm>
            <a:off x="9547123" y="4886631"/>
            <a:ext cx="17365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Focus </a:t>
            </a:r>
            <a:r>
              <a:rPr lang="en-A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Lotti</a:t>
            </a:r>
            <a:endParaRPr lang="en-A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fld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4615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B4192E7B-E837-4ED9-9932-AF8A99D273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5</a:t>
            </a:fld>
            <a:endParaRPr lang="en-US"/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1146551"/>
              </p:ext>
            </p:extLst>
          </p:nvPr>
        </p:nvGraphicFramePr>
        <p:xfrm>
          <a:off x="685800" y="585213"/>
          <a:ext cx="10497312" cy="566013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04943">
                  <a:extLst>
                    <a:ext uri="{9D8B030D-6E8A-4147-A177-3AD203B41FA5}">
                      <a16:colId xmlns:a16="http://schemas.microsoft.com/office/drawing/2014/main" val="1118626277"/>
                    </a:ext>
                  </a:extLst>
                </a:gridCol>
                <a:gridCol w="1842789">
                  <a:extLst>
                    <a:ext uri="{9D8B030D-6E8A-4147-A177-3AD203B41FA5}">
                      <a16:colId xmlns:a16="http://schemas.microsoft.com/office/drawing/2014/main" val="1577956440"/>
                    </a:ext>
                  </a:extLst>
                </a:gridCol>
                <a:gridCol w="7749580">
                  <a:extLst>
                    <a:ext uri="{9D8B030D-6E8A-4147-A177-3AD203B41FA5}">
                      <a16:colId xmlns:a16="http://schemas.microsoft.com/office/drawing/2014/main" val="57848301"/>
                    </a:ext>
                  </a:extLst>
                </a:gridCol>
              </a:tblGrid>
              <a:tr h="581045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LOTTO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98" marR="4098" marT="4098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CIG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98" marR="4098" marT="409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Descrizione sintetica Lotto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98" marR="4098" marT="4098" marB="0" anchor="ctr"/>
                </a:tc>
                <a:extLst>
                  <a:ext uri="{0D108BD9-81ED-4DB2-BD59-A6C34878D82A}">
                    <a16:rowId xmlns:a16="http://schemas.microsoft.com/office/drawing/2014/main" val="2754974140"/>
                  </a:ext>
                </a:extLst>
              </a:tr>
              <a:tr h="394472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98" marR="4098" marT="40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8153706B0A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98" marR="4098" marT="409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Sutura sintetica non assorbibile monofilamento in poliammide premontata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98" marR="4098" marT="4098" marB="0" anchor="ctr"/>
                </a:tc>
                <a:extLst>
                  <a:ext uri="{0D108BD9-81ED-4DB2-BD59-A6C34878D82A}">
                    <a16:rowId xmlns:a16="http://schemas.microsoft.com/office/drawing/2014/main" val="1763530588"/>
                  </a:ext>
                </a:extLst>
              </a:tr>
              <a:tr h="21003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98" marR="4098" marT="40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8153889211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98" marR="4098" marT="409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Sutura  sintetica non  assorbibile monofilamento in polipropilene premontata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98" marR="4098" marT="4098" marB="0" anchor="ctr"/>
                </a:tc>
                <a:extLst>
                  <a:ext uri="{0D108BD9-81ED-4DB2-BD59-A6C34878D82A}">
                    <a16:rowId xmlns:a16="http://schemas.microsoft.com/office/drawing/2014/main" val="3648109407"/>
                  </a:ext>
                </a:extLst>
              </a:tr>
              <a:tr h="394472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98" marR="4098" marT="40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81539189FD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98" marR="4098" marT="409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Sutura naturale non assorbibile plurifilamento in seta premontata e non montata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98" marR="4098" marT="4098" marB="0" anchor="ctr"/>
                </a:tc>
                <a:extLst>
                  <a:ext uri="{0D108BD9-81ED-4DB2-BD59-A6C34878D82A}">
                    <a16:rowId xmlns:a16="http://schemas.microsoft.com/office/drawing/2014/main" val="3562957521"/>
                  </a:ext>
                </a:extLst>
              </a:tr>
              <a:tr h="394472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98" marR="4098" marT="40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8153925FC2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98" marR="4098" marT="409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Sutura sintetica assorbibile monofilamento a media perdita di resistenza tensile premontata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98" marR="4098" marT="4098" marB="0" anchor="ctr"/>
                </a:tc>
                <a:extLst>
                  <a:ext uri="{0D108BD9-81ED-4DB2-BD59-A6C34878D82A}">
                    <a16:rowId xmlns:a16="http://schemas.microsoft.com/office/drawing/2014/main" val="3740857665"/>
                  </a:ext>
                </a:extLst>
              </a:tr>
              <a:tr h="394472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98" marR="4098" marT="40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8153942DCA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98" marR="4098" marT="409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Sutura sintetica assorbibile monofilamento a lunga perdita di resistenza tensile premontata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98" marR="4098" marT="4098" marB="0" anchor="ctr"/>
                </a:tc>
                <a:extLst>
                  <a:ext uri="{0D108BD9-81ED-4DB2-BD59-A6C34878D82A}">
                    <a16:rowId xmlns:a16="http://schemas.microsoft.com/office/drawing/2014/main" val="258871729"/>
                  </a:ext>
                </a:extLst>
              </a:tr>
              <a:tr h="394472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98" marR="4098" marT="40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8153957A2C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98" marR="4098" marT="409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Sutura sintetica assorbibile </a:t>
                      </a:r>
                      <a:r>
                        <a:rPr lang="it-IT" sz="12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monofilamento</a:t>
                      </a:r>
                      <a:r>
                        <a:rPr lang="it-IT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 lunga perdita di resistenza tensile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98" marR="4098" marT="4098" marB="0" anchor="ctr"/>
                </a:tc>
                <a:extLst>
                  <a:ext uri="{0D108BD9-81ED-4DB2-BD59-A6C34878D82A}">
                    <a16:rowId xmlns:a16="http://schemas.microsoft.com/office/drawing/2014/main" val="4243021640"/>
                  </a:ext>
                </a:extLst>
              </a:tr>
              <a:tr h="394472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98" marR="4098" marT="40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81539715BB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98" marR="4098" marT="409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Sutura sintetica assorbibile </a:t>
                      </a:r>
                      <a:r>
                        <a:rPr lang="it-IT" sz="12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plurifilamento</a:t>
                      </a:r>
                      <a:r>
                        <a:rPr lang="it-IT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 rapida perdita di resistenza tensile  rivestita e premontata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98" marR="4098" marT="4098" marB="0" anchor="ctr"/>
                </a:tc>
                <a:extLst>
                  <a:ext uri="{0D108BD9-81ED-4DB2-BD59-A6C34878D82A}">
                    <a16:rowId xmlns:a16="http://schemas.microsoft.com/office/drawing/2014/main" val="1739421482"/>
                  </a:ext>
                </a:extLst>
              </a:tr>
              <a:tr h="21003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98" marR="4098" marT="40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81539948B5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98" marR="4098" marT="409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Sutura sintetica assorbibile </a:t>
                      </a:r>
                      <a:r>
                        <a:rPr lang="it-IT" sz="12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plurifilamento</a:t>
                      </a:r>
                      <a:r>
                        <a:rPr lang="it-IT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 media perdita di resistenza tensile rivestita, montata e non montata.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98" marR="4098" marT="4098" marB="0" anchor="ctr"/>
                </a:tc>
                <a:extLst>
                  <a:ext uri="{0D108BD9-81ED-4DB2-BD59-A6C34878D82A}">
                    <a16:rowId xmlns:a16="http://schemas.microsoft.com/office/drawing/2014/main" val="3375139230"/>
                  </a:ext>
                </a:extLst>
              </a:tr>
              <a:tr h="394472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10.1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98" marR="4098" marT="40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8154020E28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98" marR="4098" marT="409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Sutura non assorbibile </a:t>
                      </a:r>
                      <a:r>
                        <a:rPr lang="it-IT" sz="12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monofilamento</a:t>
                      </a:r>
                      <a:r>
                        <a:rPr lang="it-IT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in acciaio premontata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98" marR="4098" marT="4098" marB="0" anchor="ctr"/>
                </a:tc>
                <a:extLst>
                  <a:ext uri="{0D108BD9-81ED-4DB2-BD59-A6C34878D82A}">
                    <a16:rowId xmlns:a16="http://schemas.microsoft.com/office/drawing/2014/main" val="3454667694"/>
                  </a:ext>
                </a:extLst>
              </a:tr>
              <a:tr h="394472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10.2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98" marR="4098" marT="40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8154032811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98" marR="4098" marT="409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Sutura non assorbibile </a:t>
                      </a:r>
                      <a:r>
                        <a:rPr lang="it-IT" sz="12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monofilamento</a:t>
                      </a:r>
                      <a:r>
                        <a:rPr lang="it-IT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in acciaio premontata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98" marR="4098" marT="4098" marB="0" anchor="ctr"/>
                </a:tc>
                <a:extLst>
                  <a:ext uri="{0D108BD9-81ED-4DB2-BD59-A6C34878D82A}">
                    <a16:rowId xmlns:a16="http://schemas.microsoft.com/office/drawing/2014/main" val="3876689963"/>
                  </a:ext>
                </a:extLst>
              </a:tr>
              <a:tr h="394472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10.3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98" marR="4098" marT="40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81540517BF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98" marR="4098" marT="409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Sutura non assorbibile </a:t>
                      </a:r>
                      <a:r>
                        <a:rPr lang="it-IT" sz="12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monofilamento</a:t>
                      </a:r>
                      <a:r>
                        <a:rPr lang="it-IT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in acciaio premontata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98" marR="4098" marT="4098" marB="0" anchor="ctr"/>
                </a:tc>
                <a:extLst>
                  <a:ext uri="{0D108BD9-81ED-4DB2-BD59-A6C34878D82A}">
                    <a16:rowId xmlns:a16="http://schemas.microsoft.com/office/drawing/2014/main" val="3663347828"/>
                  </a:ext>
                </a:extLst>
              </a:tr>
              <a:tr h="394472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10.4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98" marR="4098" marT="40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815406427B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98" marR="4098" marT="409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Sutura non assorbibile </a:t>
                      </a:r>
                      <a:r>
                        <a:rPr lang="it-IT" sz="12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monofilamento</a:t>
                      </a:r>
                      <a:r>
                        <a:rPr lang="it-IT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in acciaio premontata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98" marR="4098" marT="4098" marB="0" anchor="ctr"/>
                </a:tc>
                <a:extLst>
                  <a:ext uri="{0D108BD9-81ED-4DB2-BD59-A6C34878D82A}">
                    <a16:rowId xmlns:a16="http://schemas.microsoft.com/office/drawing/2014/main" val="4011001880"/>
                  </a:ext>
                </a:extLst>
              </a:tr>
              <a:tr h="357156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10.5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98" marR="4098" marT="40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8154074AB9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98" marR="4098" marT="409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Sutura non assorbibile </a:t>
                      </a:r>
                      <a:r>
                        <a:rPr lang="it-IT" sz="12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monofilamento</a:t>
                      </a:r>
                      <a:r>
                        <a:rPr lang="it-IT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in acciaio premontata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98" marR="4098" marT="4098" marB="0" anchor="ctr"/>
                </a:tc>
                <a:extLst>
                  <a:ext uri="{0D108BD9-81ED-4DB2-BD59-A6C34878D82A}">
                    <a16:rowId xmlns:a16="http://schemas.microsoft.com/office/drawing/2014/main" val="2059866910"/>
                  </a:ext>
                </a:extLst>
              </a:tr>
              <a:tr h="357156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98" marR="4098" marT="40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815410437D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98" marR="4098" marT="409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Sutura non assorbibile </a:t>
                      </a:r>
                      <a:r>
                        <a:rPr lang="it-IT" sz="12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plurifilamento</a:t>
                      </a:r>
                      <a:r>
                        <a:rPr lang="it-IT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in lino premontata e non montata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98" marR="4098" marT="4098" marB="0" anchor="ctr"/>
                </a:tc>
                <a:extLst>
                  <a:ext uri="{0D108BD9-81ED-4DB2-BD59-A6C34878D82A}">
                    <a16:rowId xmlns:a16="http://schemas.microsoft.com/office/drawing/2014/main" val="27573962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416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B4192E7B-E837-4ED9-9932-AF8A99D273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6</a:t>
            </a:fld>
            <a:endParaRPr lang="en-US"/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0399292"/>
              </p:ext>
            </p:extLst>
          </p:nvPr>
        </p:nvGraphicFramePr>
        <p:xfrm>
          <a:off x="923545" y="338328"/>
          <a:ext cx="10277854" cy="613843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86023">
                  <a:extLst>
                    <a:ext uri="{9D8B030D-6E8A-4147-A177-3AD203B41FA5}">
                      <a16:colId xmlns:a16="http://schemas.microsoft.com/office/drawing/2014/main" val="4109076523"/>
                    </a:ext>
                  </a:extLst>
                </a:gridCol>
                <a:gridCol w="1804261">
                  <a:extLst>
                    <a:ext uri="{9D8B030D-6E8A-4147-A177-3AD203B41FA5}">
                      <a16:colId xmlns:a16="http://schemas.microsoft.com/office/drawing/2014/main" val="1720746473"/>
                    </a:ext>
                  </a:extLst>
                </a:gridCol>
                <a:gridCol w="7587570">
                  <a:extLst>
                    <a:ext uri="{9D8B030D-6E8A-4147-A177-3AD203B41FA5}">
                      <a16:colId xmlns:a16="http://schemas.microsoft.com/office/drawing/2014/main" val="2391998371"/>
                    </a:ext>
                  </a:extLst>
                </a:gridCol>
              </a:tblGrid>
              <a:tr h="59436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LOTT</a:t>
                      </a:r>
                      <a:r>
                        <a:rPr lang="it-IT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53" marR="3153" marT="3153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CIG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53" marR="3153" marT="315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Descrizione sintetica Lotto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53" marR="3153" marT="3153" marB="0" anchor="ctr"/>
                </a:tc>
                <a:extLst>
                  <a:ext uri="{0D108BD9-81ED-4DB2-BD59-A6C34878D82A}">
                    <a16:rowId xmlns:a16="http://schemas.microsoft.com/office/drawing/2014/main" val="1536807636"/>
                  </a:ext>
                </a:extLst>
              </a:tr>
              <a:tr h="291333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53" marR="3153" marT="31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8154119FDA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53" marR="3153" marT="315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Sutura sintetica non assorbibile monofilamento in ePTFE premontata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53" marR="3153" marT="3153" marB="0" anchor="ctr"/>
                </a:tc>
                <a:extLst>
                  <a:ext uri="{0D108BD9-81ED-4DB2-BD59-A6C34878D82A}">
                    <a16:rowId xmlns:a16="http://schemas.microsoft.com/office/drawing/2014/main" val="3019124150"/>
                  </a:ext>
                </a:extLst>
              </a:tr>
              <a:tr h="373949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53" marR="3153" marT="31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8154139060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53" marR="3153" marT="315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Sutura sintetica </a:t>
                      </a:r>
                      <a:r>
                        <a:rPr lang="it-IT" sz="12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monofilamento</a:t>
                      </a:r>
                      <a:r>
                        <a:rPr lang="it-IT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autobloccante, assorbibile e </a:t>
                      </a:r>
                      <a:r>
                        <a:rPr lang="it-IT" sz="12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monodirezional</a:t>
                      </a:r>
                      <a:r>
                        <a:rPr lang="it-IT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e montata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53" marR="3153" marT="3153" marB="0" anchor="ctr"/>
                </a:tc>
                <a:extLst>
                  <a:ext uri="{0D108BD9-81ED-4DB2-BD59-A6C34878D82A}">
                    <a16:rowId xmlns:a16="http://schemas.microsoft.com/office/drawing/2014/main" val="2248581894"/>
                  </a:ext>
                </a:extLst>
              </a:tr>
              <a:tr h="373949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53" marR="3153" marT="31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8154161287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53" marR="3153" marT="315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Sutura sintetica </a:t>
                      </a:r>
                      <a:r>
                        <a:rPr lang="it-IT" sz="12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monofilamento</a:t>
                      </a:r>
                      <a:r>
                        <a:rPr lang="it-IT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autobloccante, assorbibile e bidirezionale montata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53" marR="3153" marT="3153" marB="0" anchor="ctr"/>
                </a:tc>
                <a:extLst>
                  <a:ext uri="{0D108BD9-81ED-4DB2-BD59-A6C34878D82A}">
                    <a16:rowId xmlns:a16="http://schemas.microsoft.com/office/drawing/2014/main" val="838936919"/>
                  </a:ext>
                </a:extLst>
              </a:tr>
              <a:tr h="373949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53" marR="3153" marT="31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815420894E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53" marR="3153" marT="315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Sistema di introduzione per le corde tendinee artificiali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53" marR="3153" marT="3153" marB="0" anchor="ctr"/>
                </a:tc>
                <a:extLst>
                  <a:ext uri="{0D108BD9-81ED-4DB2-BD59-A6C34878D82A}">
                    <a16:rowId xmlns:a16="http://schemas.microsoft.com/office/drawing/2014/main" val="2873557660"/>
                  </a:ext>
                </a:extLst>
              </a:tr>
              <a:tr h="391404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53" marR="3153" marT="31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81542224DD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53" marR="3153" marT="315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Sutura sintetica non assorbibile </a:t>
                      </a:r>
                      <a:r>
                        <a:rPr lang="it-IT" sz="12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monofilamento</a:t>
                      </a:r>
                      <a:r>
                        <a:rPr lang="it-IT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in polipropilene premontata, ago in lega molto resistente con rivestimento in silicone multistrato.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53" marR="3153" marT="3153" marB="0" anchor="ctr"/>
                </a:tc>
                <a:extLst>
                  <a:ext uri="{0D108BD9-81ED-4DB2-BD59-A6C34878D82A}">
                    <a16:rowId xmlns:a16="http://schemas.microsoft.com/office/drawing/2014/main" val="2981655825"/>
                  </a:ext>
                </a:extLst>
              </a:tr>
              <a:tr h="373949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53" marR="3153" marT="31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8154368D56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53" marR="3153" marT="315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Nastro in silicone di grado medicale (radiopaco) per </a:t>
                      </a:r>
                      <a:r>
                        <a:rPr lang="it-IT" sz="12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repertamento</a:t>
                      </a:r>
                      <a:r>
                        <a:rPr lang="it-IT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vasi.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53" marR="3153" marT="3153" marB="0" anchor="ctr"/>
                </a:tc>
                <a:extLst>
                  <a:ext uri="{0D108BD9-81ED-4DB2-BD59-A6C34878D82A}">
                    <a16:rowId xmlns:a16="http://schemas.microsoft.com/office/drawing/2014/main" val="1397053162"/>
                  </a:ext>
                </a:extLst>
              </a:tr>
              <a:tr h="373949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53" marR="3153" marT="31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8154402966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53" marR="3153" marT="315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Nastro in silicone di grado medicale (radiopaco) per </a:t>
                      </a:r>
                      <a:r>
                        <a:rPr lang="it-IT" sz="12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repertamento</a:t>
                      </a:r>
                      <a:r>
                        <a:rPr lang="it-IT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vasi.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53" marR="3153" marT="3153" marB="0" anchor="ctr"/>
                </a:tc>
                <a:extLst>
                  <a:ext uri="{0D108BD9-81ED-4DB2-BD59-A6C34878D82A}">
                    <a16:rowId xmlns:a16="http://schemas.microsoft.com/office/drawing/2014/main" val="3101150757"/>
                  </a:ext>
                </a:extLst>
              </a:tr>
              <a:tr h="373949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25.1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53" marR="3153" marT="31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8154420841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53" marR="3153" marT="315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Nastri per occlusione vasi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53" marR="3153" marT="3153" marB="0" anchor="ctr"/>
                </a:tc>
                <a:extLst>
                  <a:ext uri="{0D108BD9-81ED-4DB2-BD59-A6C34878D82A}">
                    <a16:rowId xmlns:a16="http://schemas.microsoft.com/office/drawing/2014/main" val="634634071"/>
                  </a:ext>
                </a:extLst>
              </a:tr>
              <a:tr h="373949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53" marR="3153" marT="31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81544408C2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53" marR="3153" marT="315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Feltro chirurgico in PTFE, per rinforzo tessuti fragili e sostegno suture.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53" marR="3153" marT="3153" marB="0" anchor="ctr"/>
                </a:tc>
                <a:extLst>
                  <a:ext uri="{0D108BD9-81ED-4DB2-BD59-A6C34878D82A}">
                    <a16:rowId xmlns:a16="http://schemas.microsoft.com/office/drawing/2014/main" val="63793349"/>
                  </a:ext>
                </a:extLst>
              </a:tr>
              <a:tr h="373949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53" marR="3153" marT="31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8154443B3B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53" marR="3153" marT="315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Pledget</a:t>
                      </a:r>
                      <a:r>
                        <a:rPr lang="it-IT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in PTFE per rinforzo in suture non riassorbibili per uso prevalente in chirurgia cardiovascolare.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53" marR="3153" marT="3153" marB="0" anchor="ctr"/>
                </a:tc>
                <a:extLst>
                  <a:ext uri="{0D108BD9-81ED-4DB2-BD59-A6C34878D82A}">
                    <a16:rowId xmlns:a16="http://schemas.microsoft.com/office/drawing/2014/main" val="2929364786"/>
                  </a:ext>
                </a:extLst>
              </a:tr>
              <a:tr h="373949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53" marR="3153" marT="31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81544522AB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53" marR="3153" marT="315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Rinforzo per linea di sutura, riassorbibile.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53" marR="3153" marT="3153" marB="0" anchor="ctr"/>
                </a:tc>
                <a:extLst>
                  <a:ext uri="{0D108BD9-81ED-4DB2-BD59-A6C34878D82A}">
                    <a16:rowId xmlns:a16="http://schemas.microsoft.com/office/drawing/2014/main" val="4210380172"/>
                  </a:ext>
                </a:extLst>
              </a:tr>
              <a:tr h="373949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53" marR="3153" marT="31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81550575ED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53" marR="3153" marT="315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Sutura naturale non assorbibile </a:t>
                      </a:r>
                      <a:r>
                        <a:rPr lang="it-IT" sz="12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plurifilamento</a:t>
                      </a:r>
                      <a:r>
                        <a:rPr lang="it-IT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in seta montata.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53" marR="3153" marT="3153" marB="0" anchor="ctr"/>
                </a:tc>
                <a:extLst>
                  <a:ext uri="{0D108BD9-81ED-4DB2-BD59-A6C34878D82A}">
                    <a16:rowId xmlns:a16="http://schemas.microsoft.com/office/drawing/2014/main" val="1929731326"/>
                  </a:ext>
                </a:extLst>
              </a:tr>
              <a:tr h="373949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53" marR="3153" marT="31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81550911FD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53" marR="3153" marT="315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Sutura sintetica assorbibile </a:t>
                      </a:r>
                      <a:r>
                        <a:rPr lang="it-IT" sz="12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plurifilamento</a:t>
                      </a:r>
                      <a:r>
                        <a:rPr lang="it-IT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 rapida perdita di resistenza tensile rivestita, montata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53" marR="3153" marT="3153" marB="0" anchor="ctr"/>
                </a:tc>
                <a:extLst>
                  <a:ext uri="{0D108BD9-81ED-4DB2-BD59-A6C34878D82A}">
                    <a16:rowId xmlns:a16="http://schemas.microsoft.com/office/drawing/2014/main" val="11973223"/>
                  </a:ext>
                </a:extLst>
              </a:tr>
              <a:tr h="373949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53" marR="3153" marT="31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8155153526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53" marR="3153" marT="315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Sutura sintetica assorbibile </a:t>
                      </a:r>
                      <a:r>
                        <a:rPr lang="it-IT" sz="12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plurifilamento</a:t>
                      </a:r>
                      <a:r>
                        <a:rPr lang="it-IT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 media perdita di resistenza tensile rivestita montata.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53" marR="3153" marT="3153" marB="0" anchor="ctr"/>
                </a:tc>
                <a:extLst>
                  <a:ext uri="{0D108BD9-81ED-4DB2-BD59-A6C34878D82A}">
                    <a16:rowId xmlns:a16="http://schemas.microsoft.com/office/drawing/2014/main" val="232021232"/>
                  </a:ext>
                </a:extLst>
              </a:tr>
              <a:tr h="373949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53" marR="3153" marT="31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81552060E4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53" marR="3153" marT="315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Sutura sintetica non assorbibile </a:t>
                      </a:r>
                      <a:r>
                        <a:rPr lang="it-IT" sz="12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plurifilamento</a:t>
                      </a:r>
                      <a:r>
                        <a:rPr lang="it-IT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in poliestere rivestita montata.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53" marR="3153" marT="3153" marB="0" anchor="ctr"/>
                </a:tc>
                <a:extLst>
                  <a:ext uri="{0D108BD9-81ED-4DB2-BD59-A6C34878D82A}">
                    <a16:rowId xmlns:a16="http://schemas.microsoft.com/office/drawing/2014/main" val="34216915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3888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idx="4294967295"/>
          </p:nvPr>
        </p:nvSpPr>
        <p:spPr>
          <a:xfrm>
            <a:off x="161950" y="136525"/>
            <a:ext cx="11868100" cy="4915281"/>
          </a:xfrm>
        </p:spPr>
        <p:txBody>
          <a:bodyPr>
            <a:noAutofit/>
          </a:bodyPr>
          <a:lstStyle/>
          <a:p>
            <a:r>
              <a:rPr lang="it-IT" sz="2000" b="1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LA PROCEDURA DI ADESIONE ALL’ACCORDO QUADRO</a:t>
            </a: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L’Amministrazione contraente che intenda aderire all’Accordo Quadro per la fornitura di </a:t>
            </a:r>
            <a:r>
              <a:rPr kumimoji="0" lang="it-IT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C1C1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suture</a:t>
            </a:r>
            <a:r>
              <a:rPr kumimoji="0" lang="it-IT" sz="1400" b="0" i="0" u="none" strike="noStrike" kern="1200" cap="none" spc="0" normalizeH="0" noProof="0" dirty="0" smtClean="0">
                <a:ln>
                  <a:noFill/>
                </a:ln>
                <a:solidFill>
                  <a:srgbClr val="1C1C1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chirurgiche </a:t>
            </a:r>
            <a:r>
              <a:rPr lang="it-IT" sz="1400" dirty="0" smtClean="0">
                <a:solidFill>
                  <a:srgbClr val="1C1C1C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dovrà</a:t>
            </a:r>
            <a:r>
              <a:rPr lang="it-IT" sz="1400" dirty="0">
                <a:solidFill>
                  <a:srgbClr val="1C1C1C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</a:t>
            </a:r>
            <a:r>
              <a:rPr lang="it-IT" sz="1400" dirty="0">
                <a:solidFill>
                  <a:srgbClr val="1C1C1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it-IT" sz="1400" dirty="0">
                <a:solidFill>
                  <a:srgbClr val="1C1C1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1400" dirty="0">
                <a:solidFill>
                  <a:srgbClr val="1C1C1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it-IT" sz="1400" dirty="0">
                <a:solidFill>
                  <a:srgbClr val="1C1C1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1400" dirty="0">
                <a:solidFill>
                  <a:srgbClr val="1C1C1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Collegarsi al «Profilo del Committente – Soggetto </a:t>
            </a:r>
            <a:r>
              <a:rPr lang="it-IT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Aggregatore SUAM», al seguente link: </a:t>
            </a:r>
            <a:r>
              <a:rPr lang="it-IT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it-IT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https</a:t>
            </a:r>
            <a:r>
              <a:rPr lang="it-IT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://</a:t>
            </a:r>
            <a:r>
              <a:rPr lang="it-IT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www.regione.marche.it/Entra-in-Regione/Profilo-del-committente-Soggetto-Aggregatore-SUAM/Convenzioni-attive</a:t>
            </a:r>
            <a:r>
              <a:rPr lang="it-IT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it-IT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it-IT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it-IT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All’interno di quest’ultima, in cui sarà presente, tra gli altri, l’Accordo Quadro di cui </a:t>
            </a:r>
            <a:r>
              <a:rPr lang="it-IT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trattasi, </a:t>
            </a:r>
            <a:r>
              <a:rPr lang="it-IT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è presente il «</a:t>
            </a:r>
            <a:r>
              <a:rPr lang="it-IT" sz="1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Manuale Operativo per l’adesione sulla piattaforma GT- SUAM» </a:t>
            </a:r>
            <a:r>
              <a:rPr lang="it-IT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 una serie di allegati:</a:t>
            </a:r>
            <a:br>
              <a:rPr lang="it-IT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it-IT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Determinazione </a:t>
            </a:r>
            <a:r>
              <a:rPr lang="it-IT" sz="1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Estar</a:t>
            </a:r>
            <a:r>
              <a:rPr lang="it-IT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n. 2020 del 15/12/2021 Aggiudicazione</a:t>
            </a:r>
            <a:br>
              <a:rPr lang="it-IT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Decreto SUAM -  Soggetto Aggregatore  n. 8 del 09/03/2022  Presa d’atto aggiudicazione </a:t>
            </a:r>
            <a:r>
              <a:rPr lang="it-IT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it-IT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Disciplinare di gara</a:t>
            </a:r>
            <a:br>
              <a:rPr lang="it-IT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Capitolato Normativo</a:t>
            </a:r>
            <a:br>
              <a:rPr lang="it-IT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Capitolato Prestazionale</a:t>
            </a:r>
            <a:r>
              <a:rPr lang="it-IT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it-IT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Schema CONFERMA DI ADESIONE </a:t>
            </a:r>
            <a:br>
              <a:rPr lang="it-IT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Schema ORDINATIVO DI FORNITURA</a:t>
            </a:r>
            <a:br>
              <a:rPr lang="it-IT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Schema LETTERA CONTESTAZIONE PENALI</a:t>
            </a:r>
            <a:br>
              <a:rPr lang="it-IT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Schema LETTERA APPLICAZIONE PENALI</a:t>
            </a:r>
            <a:br>
              <a:rPr lang="it-IT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Contatti Fornitori</a:t>
            </a:r>
            <a:br>
              <a:rPr lang="it-IT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it-IT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Accordi Quadro</a:t>
            </a:r>
            <a:r>
              <a:rPr lang="it-IT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it-IT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it-IT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it-IT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it-IT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Dopo aver preso visione della documentazione ed aver ottenuto il nulla osta da parte della SUAM </a:t>
            </a:r>
            <a:r>
              <a:rPr lang="it-IT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SOGGETTO AGGREGATORE, per </a:t>
            </a:r>
            <a:r>
              <a:rPr lang="it-IT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aderire all’Accordo </a:t>
            </a:r>
            <a:r>
              <a:rPr lang="it-IT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Quadro, </a:t>
            </a:r>
            <a:r>
              <a:rPr lang="it-IT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l’Amministrazione contraente dovrà registrarsi attraverso la piattaforma GT-SUAM, la quale genererà un </a:t>
            </a:r>
            <a:r>
              <a:rPr lang="it-IT" sz="1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RIEPILOGO ADESIONE da allegare all’Ordinativo di fornitura.</a:t>
            </a:r>
            <a:endParaRPr lang="it-IT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fld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4626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42ADFA5-503B-450B-ABB3-8A4AC71B0DEC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34693" y="373711"/>
            <a:ext cx="11533238" cy="4581759"/>
          </a:xfrm>
        </p:spPr>
        <p:txBody>
          <a:bodyPr>
            <a:normAutofit/>
          </a:bodyPr>
          <a:lstStyle/>
          <a:p>
            <a:pPr lvl="0" defTabSz="898525">
              <a:lnSpc>
                <a:spcPct val="100000"/>
              </a:lnSpc>
              <a:spcBef>
                <a:spcPts val="0"/>
              </a:spcBef>
              <a:spcAft>
                <a:spcPts val="1142"/>
              </a:spcAft>
            </a:pPr>
            <a:r>
              <a:rPr lang="it-IT" sz="1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PROCEDURA DI ADESIONE ALL’ACCORDO QUADRO</a:t>
            </a:r>
            <a:r>
              <a:rPr lang="it-IT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it-IT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1600" dirty="0">
                <a:solidFill>
                  <a:srgbClr val="1C1C1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procedura di adesione si articola come segue:</a:t>
            </a:r>
            <a:br>
              <a:rPr lang="it-IT" sz="1600" dirty="0">
                <a:solidFill>
                  <a:srgbClr val="1C1C1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1600" dirty="0">
                <a:solidFill>
                  <a:srgbClr val="1C1C1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it-IT" sz="1600" dirty="0">
                <a:solidFill>
                  <a:srgbClr val="1C1C1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1600" b="1" dirty="0">
                <a:solidFill>
                  <a:srgbClr val="1C1C1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CONFERMA DI ADESIONE </a:t>
            </a:r>
            <a:r>
              <a:rPr lang="it-IT" sz="1600" dirty="0">
                <a:solidFill>
                  <a:srgbClr val="1C1C1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(Modello CONFERMA DI ADESIONE): documento mediante il quale l’Amministrazione contraente conferma alla </a:t>
            </a:r>
            <a:r>
              <a:rPr lang="it-IT" sz="1600" dirty="0" smtClean="0">
                <a:solidFill>
                  <a:srgbClr val="1C1C1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SUAM – SOGGETTO AGGREGATORE </a:t>
            </a:r>
            <a:r>
              <a:rPr lang="it-IT" sz="1600" dirty="0">
                <a:solidFill>
                  <a:srgbClr val="1C1C1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it-IT" sz="1600" u="sng" dirty="0">
                <a:solidFill>
                  <a:srgbClr val="1C1C1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tramite PEC</a:t>
            </a:r>
            <a:r>
              <a:rPr lang="it-IT" sz="1600" dirty="0">
                <a:solidFill>
                  <a:srgbClr val="1C1C1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la sua intenzione di aderire all’Accordo Quadro;</a:t>
            </a:r>
            <a:br>
              <a:rPr lang="it-IT" sz="1600" dirty="0">
                <a:solidFill>
                  <a:srgbClr val="1C1C1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1600" dirty="0">
                <a:solidFill>
                  <a:srgbClr val="1C1C1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it-IT" sz="1600" dirty="0">
                <a:solidFill>
                  <a:srgbClr val="1C1C1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1600" b="1" dirty="0">
                <a:solidFill>
                  <a:srgbClr val="1C1C1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NULLA OSTA ALLA CONFERMA DI ADESIONE</a:t>
            </a:r>
            <a:r>
              <a:rPr lang="it-IT" sz="1600" dirty="0">
                <a:solidFill>
                  <a:srgbClr val="1C1C1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con questo atto, che la SUAM – SOGGETTO AGGREGATORE invia </a:t>
            </a:r>
            <a:r>
              <a:rPr lang="it-IT" sz="1600" u="sng" dirty="0">
                <a:solidFill>
                  <a:srgbClr val="1C1C1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tramite PEC</a:t>
            </a:r>
            <a:r>
              <a:rPr lang="it-IT" sz="1600" dirty="0">
                <a:solidFill>
                  <a:srgbClr val="1C1C1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all’Amministrazione contraente, viene accantonata la quota parte di massimale necessaria a soddisfare il fabbisogno dell’Amministrazione e quest’ultima viene autorizzata a contattare direttamente il Fornitore ai fini della sottoscrizione dell’Ordinativo di fornitura;</a:t>
            </a:r>
            <a:br>
              <a:rPr lang="it-IT" sz="1600" dirty="0">
                <a:solidFill>
                  <a:srgbClr val="1C1C1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1600" dirty="0">
                <a:solidFill>
                  <a:srgbClr val="1C1C1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it-IT" sz="1600" dirty="0">
                <a:solidFill>
                  <a:srgbClr val="1C1C1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1600" b="1" dirty="0">
                <a:solidFill>
                  <a:srgbClr val="1C1C1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ORDINATIVO DI FORNITURA (Modello ORDINATIVO DI FORNITURA</a:t>
            </a:r>
            <a:r>
              <a:rPr lang="it-IT" sz="1600" dirty="0">
                <a:solidFill>
                  <a:srgbClr val="1C1C1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): contratto attuativo dell’Accordo Quadro che l’Amministrazione contraente deve caricare su GT-SUAM ed inviare al Fornitore. All’ordinativo di fornitura dovrà essere allegato il RIEPILOGO ADESIONE, generato attraverso la piattaforma GT-SUAM.</a:t>
            </a:r>
            <a:br>
              <a:rPr lang="it-IT" sz="1600" dirty="0">
                <a:solidFill>
                  <a:srgbClr val="1C1C1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1600" dirty="0">
                <a:solidFill>
                  <a:srgbClr val="1C1C1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it-IT" sz="1600" dirty="0">
                <a:solidFill>
                  <a:srgbClr val="1C1C1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1600" dirty="0">
                <a:solidFill>
                  <a:srgbClr val="1C1C1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it-IT" sz="1600" dirty="0">
                <a:solidFill>
                  <a:srgbClr val="1C1C1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1400" dirty="0">
                <a:solidFill>
                  <a:srgbClr val="1C1C1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it-IT" sz="1400" dirty="0">
                <a:solidFill>
                  <a:srgbClr val="1C1C1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it-IT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fld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2778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48B1CC9-8352-432C-BB58-607997B635E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22032" y="295422"/>
            <a:ext cx="11338560" cy="6400800"/>
          </a:xfrm>
        </p:spPr>
        <p:txBody>
          <a:bodyPr>
            <a:normAutofit fontScale="90000"/>
          </a:bodyPr>
          <a:lstStyle/>
          <a:p>
            <a:r>
              <a:rPr lang="it-IT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it-IT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it-IT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it-IT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it-IT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it-IT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it-IT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it-IT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it-IT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it-IT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CONFERMA DI ADESIONE E IL NULLA OSTA</a:t>
            </a:r>
            <a:r>
              <a:rPr lang="it-IT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it-IT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1800" dirty="0">
                <a:solidFill>
                  <a:srgbClr val="000000"/>
                </a:solidFill>
              </a:rPr>
              <a:t/>
            </a:r>
            <a:br>
              <a:rPr lang="it-IT" sz="1800" dirty="0">
                <a:solidFill>
                  <a:srgbClr val="000000"/>
                </a:solidFill>
              </a:rPr>
            </a:br>
            <a:r>
              <a:rPr lang="it-IT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L’Amministrazione interessata alla fornitura, deve trasmettere alla SUAM, </a:t>
            </a:r>
            <a:r>
              <a:rPr lang="it-IT" sz="2000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tramite PEC</a:t>
            </a:r>
            <a:r>
              <a:rPr lang="it-IT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la </a:t>
            </a:r>
            <a:r>
              <a:rPr lang="it-IT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Conferma di adesione</a:t>
            </a:r>
            <a:r>
              <a:rPr lang="it-IT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sottoscritta da un soggetto autorizzato ad impegnare formalmente e legalmente la stessa.</a:t>
            </a:r>
            <a:br>
              <a:rPr lang="it-IT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it-IT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Attraverso la Conferma di adesione l’Amministrazione fornirà alla SUAM i seguenti elementi:</a:t>
            </a:r>
            <a:br>
              <a:rPr lang="it-IT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it-IT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it-IT" sz="2000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L’importo presuntivo di adesione </a:t>
            </a:r>
            <a:r>
              <a:rPr lang="it-IT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all’Accordo Quadro sulla base delle stime effettuate dall’Amministrazione considerando le condizioni economiche e contrattuali di ciascun Lotto e la spesa storica dell’Amministrazione stessa;</a:t>
            </a:r>
            <a:br>
              <a:rPr lang="it-IT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it-IT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it-IT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it-IT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 termine entro cui sarà emesso l’Ordinativo di Fornitura;</a:t>
            </a:r>
            <a:br>
              <a:rPr lang="it-IT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it-IT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c) </a:t>
            </a:r>
            <a:r>
              <a:rPr lang="it-IT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 nominativo del </a:t>
            </a:r>
            <a:r>
              <a:rPr lang="it-IT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Arial" panose="020B0604020202020204" pitchFamily="34" charset="0"/>
              </a:rPr>
              <a:t>Responsabile del Procedimento per l’Adesione all’Accordo Quadro </a:t>
            </a:r>
            <a:r>
              <a:rPr lang="it-IT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 il nominativo del Direttore dell’Esecuzione e i loro contatti (telefono e posta elettronica).</a:t>
            </a:r>
            <a:br>
              <a:rPr lang="it-IT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it-IT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it-IT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it-IT" sz="2000" dirty="0">
                <a:solidFill>
                  <a:srgbClr val="1C1C1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SUAM – SOGGETTO </a:t>
            </a:r>
            <a:r>
              <a:rPr lang="it-IT" sz="2000" dirty="0" smtClean="0">
                <a:solidFill>
                  <a:srgbClr val="1C1C1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AGGREGATORE</a:t>
            </a:r>
            <a:r>
              <a:rPr lang="it-IT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it-IT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entro 5 giorni lavorativi dal ricevimento della Conferma di adesione da parte dell’Amministrazione contraente, ne prenderà atto e rilascerà il </a:t>
            </a:r>
            <a:r>
              <a:rPr lang="it-IT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Nulla osta</a:t>
            </a:r>
            <a:r>
              <a:rPr lang="it-IT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it-IT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it-IT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it-IT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it-IT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it-IT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it-IT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it-IT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it-IT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it-IT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it-IT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it-IT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it-IT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it-IT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it-IT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it-IT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it-IT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it-IT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it-IT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it-IT" sz="3600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fld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3985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ccentBoxVTI">
  <a:themeElements>
    <a:clrScheme name="AccentBoxVTI">
      <a:dk1>
        <a:srgbClr val="000000"/>
      </a:dk1>
      <a:lt1>
        <a:sysClr val="window" lastClr="FFFFFF"/>
      </a:lt1>
      <a:dk2>
        <a:srgbClr val="262626"/>
      </a:dk2>
      <a:lt2>
        <a:srgbClr val="FFFFFF"/>
      </a:lt2>
      <a:accent1>
        <a:srgbClr val="F5A700"/>
      </a:accent1>
      <a:accent2>
        <a:srgbClr val="00A5AB"/>
      </a:accent2>
      <a:accent3>
        <a:srgbClr val="09963B"/>
      </a:accent3>
      <a:accent4>
        <a:srgbClr val="E64823"/>
      </a:accent4>
      <a:accent5>
        <a:srgbClr val="9C6A6A"/>
      </a:accent5>
      <a:accent6>
        <a:srgbClr val="824F8C"/>
      </a:accent6>
      <a:hlink>
        <a:srgbClr val="2998E3"/>
      </a:hlink>
      <a:folHlink>
        <a:srgbClr val="7F723D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ntBoxVTI" id="{9F778A78-DC9A-453A-A82D-A75CAD503E15}" vid="{EA961113-7CC4-4569-8A6A-7BC2C1E2F401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1782</TotalTime>
  <Words>936</Words>
  <Application>Microsoft Office PowerPoint</Application>
  <PresentationFormat>Widescreen</PresentationFormat>
  <Paragraphs>198</Paragraphs>
  <Slides>12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8" baseType="lpstr">
      <vt:lpstr>SimSun</vt:lpstr>
      <vt:lpstr>Arial</vt:lpstr>
      <vt:lpstr>Avenir Next LT Pro</vt:lpstr>
      <vt:lpstr>Calibri</vt:lpstr>
      <vt:lpstr>Times New Roman</vt:lpstr>
      <vt:lpstr>AccentBoxVTI</vt:lpstr>
      <vt:lpstr>      </vt:lpstr>
      <vt:lpstr>PREMESSA</vt:lpstr>
      <vt:lpstr>Presentazione standard di PowerPoint</vt:lpstr>
      <vt:lpstr> OGGETTO DELL’ACCORDO QUADRO </vt:lpstr>
      <vt:lpstr>Presentazione standard di PowerPoint</vt:lpstr>
      <vt:lpstr>Presentazione standard di PowerPoint</vt:lpstr>
      <vt:lpstr>LA PROCEDURA DI ADESIONE ALL’ACCORDO QUADRO L’Amministrazione contraente che intenda aderire all’Accordo Quadro per la fornitura di suture chirurgiche dovrà:   1) Collegarsi al «Profilo del Committente – Soggetto Aggregatore SUAM», al seguente link:  https://www.regione.marche.it/Entra-in-Regione/Profilo-del-committente-Soggetto-Aggregatore-SUAM/Convenzioni-attive  2) All’interno di quest’ultima, in cui sarà presente, tra gli altri, l’Accordo Quadro di cui trattasi, è presente il «Manuale Operativo per l’adesione sulla piattaforma GT- SUAM» ed una serie di allegati:  - Determinazione Estar n. 2020 del 15/12/2021 Aggiudicazione - Decreto SUAM -  Soggetto Aggregatore  n. 8 del 09/03/2022  Presa d’atto aggiudicazione  - Disciplinare di gara - Capitolato Normativo - Capitolato Prestazionale - Schema CONFERMA DI ADESIONE  - Schema ORDINATIVO DI FORNITURA - Schema LETTERA CONTESTAZIONE PENALI - Schema LETTERA APPLICAZIONE PENALI - Contatti Fornitori - Accordi Quadro   3) Dopo aver preso visione della documentazione ed aver ottenuto il nulla osta da parte della SUAM – SOGGETTO AGGREGATORE, per aderire all’Accordo Quadro, l’Amministrazione contraente dovrà registrarsi attraverso la piattaforma GT-SUAM, la quale genererà un RIEPILOGO ADESIONE da allegare all’Ordinativo di fornitura.</vt:lpstr>
      <vt:lpstr>LA PROCEDURA DI ADESIONE ALL’ACCORDO QUADRO La procedura di adesione si articola come segue:  1) CONFERMA DI ADESIONE (Modello CONFERMA DI ADESIONE): documento mediante il quale l’Amministrazione contraente conferma alla SUAM – SOGGETTO AGGREGATORE (tramite PEC) la sua intenzione di aderire all’Accordo Quadro;  2) NULLA OSTA ALLA CONFERMA DI ADESIONE: con questo atto, che la SUAM – SOGGETTO AGGREGATORE invia tramite PEC all’Amministrazione contraente, viene accantonata la quota parte di massimale necessaria a soddisfare il fabbisogno dell’Amministrazione e quest’ultima viene autorizzata a contattare direttamente il Fornitore ai fini della sottoscrizione dell’Ordinativo di fornitura;  3) ORDINATIVO DI FORNITURA (Modello ORDINATIVO DI FORNITURA): contratto attuativo dell’Accordo Quadro che l’Amministrazione contraente deve caricare su GT-SUAM ed inviare al Fornitore. All’ordinativo di fornitura dovrà essere allegato il RIEPILOGO ADESIONE, generato attraverso la piattaforma GT-SUAM.    </vt:lpstr>
      <vt:lpstr>         LA CONFERMA DI ADESIONE E IL NULLA OSTA  L’Amministrazione interessata alla fornitura, deve trasmettere alla SUAM, tramite PEC, la Conferma di adesione, sottoscritta da un soggetto autorizzato ad impegnare formalmente e legalmente la stessa.  Attraverso la Conferma di adesione l’Amministrazione fornirà alla SUAM i seguenti elementi:  a) L’importo presuntivo di adesione all’Accordo Quadro sulla base delle stime effettuate dall’Amministrazione considerando le condizioni economiche e contrattuali di ciascun Lotto e la spesa storica dell’Amministrazione stessa;  b) Il termine entro cui sarà emesso l’Ordinativo di Fornitura;  c) Il nominativo del Responsabile del Procedimento per l’Adesione all’Accordo Quadro e il nominativo del Direttore dell’Esecuzione e i loro contatti (telefono e posta elettronica).   La SUAM – SOGGETTO AGGREGATORE, entro 5 giorni lavorativi dal ricevimento della Conferma di adesione da parte dell’Amministrazione contraente, ne prenderà atto e rilascerà il Nulla osta.                  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SUAM- SOGGETTO AGGREGATORE DELLA REGIONE MARCHE</dc:title>
  <dc:creator>Silvia Tummolo - silvia.tummolo@studio.unibo.it</dc:creator>
  <cp:lastModifiedBy>Chiara Badiali</cp:lastModifiedBy>
  <cp:revision>207</cp:revision>
  <cp:lastPrinted>2020-07-08T09:44:49Z</cp:lastPrinted>
  <dcterms:created xsi:type="dcterms:W3CDTF">2020-06-30T09:04:18Z</dcterms:created>
  <dcterms:modified xsi:type="dcterms:W3CDTF">2022-11-22T11:07:00Z</dcterms:modified>
</cp:coreProperties>
</file>