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8" r:id="rId4"/>
    <p:sldMasterId id="2147483711" r:id="rId5"/>
  </p:sldMasterIdLst>
  <p:notesMasterIdLst>
    <p:notesMasterId r:id="rId24"/>
  </p:notesMasterIdLst>
  <p:sldIdLst>
    <p:sldId id="257" r:id="rId6"/>
    <p:sldId id="258" r:id="rId7"/>
    <p:sldId id="259" r:id="rId8"/>
    <p:sldId id="260" r:id="rId9"/>
    <p:sldId id="262" r:id="rId10"/>
    <p:sldId id="261" r:id="rId11"/>
    <p:sldId id="263" r:id="rId12"/>
    <p:sldId id="264" r:id="rId13"/>
    <p:sldId id="265" r:id="rId14"/>
    <p:sldId id="269" r:id="rId15"/>
    <p:sldId id="276" r:id="rId16"/>
    <p:sldId id="275" r:id="rId17"/>
    <p:sldId id="270" r:id="rId18"/>
    <p:sldId id="271" r:id="rId19"/>
    <p:sldId id="272" r:id="rId20"/>
    <p:sldId id="274" r:id="rId21"/>
    <p:sldId id="266" r:id="rId22"/>
    <p:sldId id="267"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154E36-5704-4E4A-AE0A-0BE0024CEC95}" type="doc">
      <dgm:prSet loTypeId="urn:microsoft.com/office/officeart/2005/8/layout/hProcess11" loCatId="process" qsTypeId="urn:microsoft.com/office/officeart/2005/8/quickstyle/simple1" qsCatId="simple" csTypeId="urn:microsoft.com/office/officeart/2005/8/colors/accent1_2" csCatId="accent1" phldr="1"/>
      <dgm:spPr/>
    </dgm:pt>
    <dgm:pt modelId="{A7D36758-6E6A-47E5-A26B-2F7B14A41BC3}">
      <dgm:prSet phldrT="[Testo]"/>
      <dgm:spPr/>
      <dgm:t>
        <a:bodyPr/>
        <a:lstStyle/>
        <a:p>
          <a:r>
            <a:rPr lang="it-IT" dirty="0"/>
            <a:t>INVIO QUESTIONARIO RACCOLTA FABBISOGNI </a:t>
          </a:r>
        </a:p>
        <a:p>
          <a:r>
            <a:rPr lang="it-IT" dirty="0"/>
            <a:t>DA SOGGETTO AGGREGATORE</a:t>
          </a:r>
        </a:p>
        <a:p>
          <a:r>
            <a:rPr lang="it-IT" b="1" dirty="0"/>
            <a:t>30/10</a:t>
          </a:r>
        </a:p>
      </dgm:t>
    </dgm:pt>
    <dgm:pt modelId="{5D6F60F9-703E-471E-A37B-1C68CAB02E28}" type="parTrans" cxnId="{97CE1290-A7DF-4D07-84DA-ED71227220B1}">
      <dgm:prSet/>
      <dgm:spPr/>
      <dgm:t>
        <a:bodyPr/>
        <a:lstStyle/>
        <a:p>
          <a:endParaRPr lang="it-IT"/>
        </a:p>
      </dgm:t>
    </dgm:pt>
    <dgm:pt modelId="{BDC79F50-4FA8-4507-AB1B-D7041850BB08}" type="sibTrans" cxnId="{97CE1290-A7DF-4D07-84DA-ED71227220B1}">
      <dgm:prSet/>
      <dgm:spPr/>
      <dgm:t>
        <a:bodyPr/>
        <a:lstStyle/>
        <a:p>
          <a:endParaRPr lang="it-IT"/>
        </a:p>
      </dgm:t>
    </dgm:pt>
    <dgm:pt modelId="{BA2B376B-2F35-4AD1-855E-66B00804FE51}">
      <dgm:prSet phldrT="[Testo]"/>
      <dgm:spPr/>
      <dgm:t>
        <a:bodyPr/>
        <a:lstStyle/>
        <a:p>
          <a:r>
            <a:rPr lang="it-IT" dirty="0"/>
            <a:t>RISCONTRO RICHIESTA FABBISOGNI</a:t>
          </a:r>
        </a:p>
        <a:p>
          <a:r>
            <a:rPr lang="it-IT" dirty="0"/>
            <a:t>DA COMUNE</a:t>
          </a:r>
        </a:p>
        <a:p>
          <a:r>
            <a:rPr lang="it-IT" b="1" dirty="0"/>
            <a:t>18/11 </a:t>
          </a:r>
        </a:p>
      </dgm:t>
    </dgm:pt>
    <dgm:pt modelId="{38B2663C-9383-4DB5-A427-9A4B308C7681}" type="parTrans" cxnId="{F48798E7-6593-4FC6-9048-81BCEFEFA907}">
      <dgm:prSet/>
      <dgm:spPr/>
      <dgm:t>
        <a:bodyPr/>
        <a:lstStyle/>
        <a:p>
          <a:endParaRPr lang="it-IT"/>
        </a:p>
      </dgm:t>
    </dgm:pt>
    <dgm:pt modelId="{305AD0D4-EEE0-4C76-BA28-4F4B2910A47D}" type="sibTrans" cxnId="{F48798E7-6593-4FC6-9048-81BCEFEFA907}">
      <dgm:prSet/>
      <dgm:spPr/>
      <dgm:t>
        <a:bodyPr/>
        <a:lstStyle/>
        <a:p>
          <a:endParaRPr lang="it-IT"/>
        </a:p>
      </dgm:t>
    </dgm:pt>
    <dgm:pt modelId="{78E2FBCD-DA58-4197-BE20-FF146FB2A20A}">
      <dgm:prSet phldrT="[Testo]"/>
      <dgm:spPr/>
      <dgm:t>
        <a:bodyPr/>
        <a:lstStyle/>
        <a:p>
          <a:r>
            <a:rPr lang="it-IT" dirty="0"/>
            <a:t>PUBBLICAZIONE PROCEDURA DI GARA</a:t>
          </a:r>
        </a:p>
        <a:p>
          <a:r>
            <a:rPr lang="it-IT" b="1" dirty="0"/>
            <a:t>20/12</a:t>
          </a:r>
        </a:p>
      </dgm:t>
    </dgm:pt>
    <dgm:pt modelId="{7F3AECE3-6305-49ED-9D44-CA977CBF35FA}" type="parTrans" cxnId="{00328F3D-3102-4CFD-A1DC-703FC8582F87}">
      <dgm:prSet/>
      <dgm:spPr/>
      <dgm:t>
        <a:bodyPr/>
        <a:lstStyle/>
        <a:p>
          <a:endParaRPr lang="it-IT"/>
        </a:p>
      </dgm:t>
    </dgm:pt>
    <dgm:pt modelId="{610C0628-F20E-40E2-BFA8-F933FCD07634}" type="sibTrans" cxnId="{00328F3D-3102-4CFD-A1DC-703FC8582F87}">
      <dgm:prSet/>
      <dgm:spPr/>
      <dgm:t>
        <a:bodyPr/>
        <a:lstStyle/>
        <a:p>
          <a:endParaRPr lang="it-IT"/>
        </a:p>
      </dgm:t>
    </dgm:pt>
    <dgm:pt modelId="{E4AB9E81-FBE6-40D2-8458-5049E7ED0927}" type="pres">
      <dgm:prSet presAssocID="{9C154E36-5704-4E4A-AE0A-0BE0024CEC95}" presName="Name0" presStyleCnt="0">
        <dgm:presLayoutVars>
          <dgm:dir/>
          <dgm:resizeHandles val="exact"/>
        </dgm:presLayoutVars>
      </dgm:prSet>
      <dgm:spPr/>
    </dgm:pt>
    <dgm:pt modelId="{9BDAFCBE-E712-4BC5-B470-6715AEBB5B95}" type="pres">
      <dgm:prSet presAssocID="{9C154E36-5704-4E4A-AE0A-0BE0024CEC95}" presName="arrow" presStyleLbl="bgShp" presStyleIdx="0" presStyleCnt="1"/>
      <dgm:spPr/>
    </dgm:pt>
    <dgm:pt modelId="{0DF86C84-3442-45ED-85B7-5DDF09EFEFAB}" type="pres">
      <dgm:prSet presAssocID="{9C154E36-5704-4E4A-AE0A-0BE0024CEC95}" presName="points" presStyleCnt="0"/>
      <dgm:spPr/>
    </dgm:pt>
    <dgm:pt modelId="{2BDE5994-04C1-472F-A218-A50E7D3D98F1}" type="pres">
      <dgm:prSet presAssocID="{A7D36758-6E6A-47E5-A26B-2F7B14A41BC3}" presName="compositeA" presStyleCnt="0"/>
      <dgm:spPr/>
    </dgm:pt>
    <dgm:pt modelId="{85435A04-38D4-49CA-8F9C-5012DC259F86}" type="pres">
      <dgm:prSet presAssocID="{A7D36758-6E6A-47E5-A26B-2F7B14A41BC3}" presName="textA" presStyleLbl="revTx" presStyleIdx="0" presStyleCnt="3">
        <dgm:presLayoutVars>
          <dgm:bulletEnabled val="1"/>
        </dgm:presLayoutVars>
      </dgm:prSet>
      <dgm:spPr/>
      <dgm:t>
        <a:bodyPr/>
        <a:lstStyle/>
        <a:p>
          <a:endParaRPr lang="it-IT"/>
        </a:p>
      </dgm:t>
    </dgm:pt>
    <dgm:pt modelId="{C01E31E2-0E5E-44A7-B726-A7D402411384}" type="pres">
      <dgm:prSet presAssocID="{A7D36758-6E6A-47E5-A26B-2F7B14A41BC3}" presName="circleA" presStyleLbl="node1" presStyleIdx="0" presStyleCnt="3"/>
      <dgm:spPr>
        <a:solidFill>
          <a:schemeClr val="accent1">
            <a:lumMod val="60000"/>
            <a:lumOff val="40000"/>
          </a:schemeClr>
        </a:solidFill>
      </dgm:spPr>
    </dgm:pt>
    <dgm:pt modelId="{52ECA249-B6E2-48FD-9BE4-53314AFFF888}" type="pres">
      <dgm:prSet presAssocID="{A7D36758-6E6A-47E5-A26B-2F7B14A41BC3}" presName="spaceA" presStyleCnt="0"/>
      <dgm:spPr/>
    </dgm:pt>
    <dgm:pt modelId="{8CD3269C-2A4B-4AAC-9754-F969AE77013A}" type="pres">
      <dgm:prSet presAssocID="{BDC79F50-4FA8-4507-AB1B-D7041850BB08}" presName="space" presStyleCnt="0"/>
      <dgm:spPr/>
    </dgm:pt>
    <dgm:pt modelId="{8266DE76-1551-4F98-B031-EDCA4106E20A}" type="pres">
      <dgm:prSet presAssocID="{BA2B376B-2F35-4AD1-855E-66B00804FE51}" presName="compositeB" presStyleCnt="0"/>
      <dgm:spPr/>
    </dgm:pt>
    <dgm:pt modelId="{BB5BF3D1-F4CA-459A-8E75-D8F19F99E4A0}" type="pres">
      <dgm:prSet presAssocID="{BA2B376B-2F35-4AD1-855E-66B00804FE51}" presName="textB" presStyleLbl="revTx" presStyleIdx="1" presStyleCnt="3">
        <dgm:presLayoutVars>
          <dgm:bulletEnabled val="1"/>
        </dgm:presLayoutVars>
      </dgm:prSet>
      <dgm:spPr/>
      <dgm:t>
        <a:bodyPr/>
        <a:lstStyle/>
        <a:p>
          <a:endParaRPr lang="it-IT"/>
        </a:p>
      </dgm:t>
    </dgm:pt>
    <dgm:pt modelId="{1789A0FC-D7DD-46EF-A14D-E45799E96BC6}" type="pres">
      <dgm:prSet presAssocID="{BA2B376B-2F35-4AD1-855E-66B00804FE51}" presName="circleB" presStyleLbl="node1" presStyleIdx="1" presStyleCnt="3"/>
      <dgm:spPr>
        <a:solidFill>
          <a:schemeClr val="accent1">
            <a:lumMod val="75000"/>
          </a:schemeClr>
        </a:solidFill>
      </dgm:spPr>
    </dgm:pt>
    <dgm:pt modelId="{7E5FDE70-0948-4527-94E3-FADD5ACD3E08}" type="pres">
      <dgm:prSet presAssocID="{BA2B376B-2F35-4AD1-855E-66B00804FE51}" presName="spaceB" presStyleCnt="0"/>
      <dgm:spPr/>
    </dgm:pt>
    <dgm:pt modelId="{9E6C9C01-C2F0-4B93-9B64-5B53E961BB79}" type="pres">
      <dgm:prSet presAssocID="{305AD0D4-EEE0-4C76-BA28-4F4B2910A47D}" presName="space" presStyleCnt="0"/>
      <dgm:spPr/>
    </dgm:pt>
    <dgm:pt modelId="{90F98BB7-6A6E-456A-A41A-BB70C1876403}" type="pres">
      <dgm:prSet presAssocID="{78E2FBCD-DA58-4197-BE20-FF146FB2A20A}" presName="compositeA" presStyleCnt="0"/>
      <dgm:spPr/>
    </dgm:pt>
    <dgm:pt modelId="{DFA0A676-9056-4BBC-8CED-62808F724802}" type="pres">
      <dgm:prSet presAssocID="{78E2FBCD-DA58-4197-BE20-FF146FB2A20A}" presName="textA" presStyleLbl="revTx" presStyleIdx="2" presStyleCnt="3">
        <dgm:presLayoutVars>
          <dgm:bulletEnabled val="1"/>
        </dgm:presLayoutVars>
      </dgm:prSet>
      <dgm:spPr/>
      <dgm:t>
        <a:bodyPr/>
        <a:lstStyle/>
        <a:p>
          <a:endParaRPr lang="it-IT"/>
        </a:p>
      </dgm:t>
    </dgm:pt>
    <dgm:pt modelId="{D1784278-00B4-4079-9043-B5CE0AC1111B}" type="pres">
      <dgm:prSet presAssocID="{78E2FBCD-DA58-4197-BE20-FF146FB2A20A}" presName="circleA" presStyleLbl="node1" presStyleIdx="2" presStyleCnt="3"/>
      <dgm:spPr>
        <a:solidFill>
          <a:schemeClr val="accent1">
            <a:lumMod val="50000"/>
          </a:schemeClr>
        </a:solidFill>
      </dgm:spPr>
    </dgm:pt>
    <dgm:pt modelId="{8337EF01-F195-447D-B92C-B7F47FE82250}" type="pres">
      <dgm:prSet presAssocID="{78E2FBCD-DA58-4197-BE20-FF146FB2A20A}" presName="spaceA" presStyleCnt="0"/>
      <dgm:spPr/>
    </dgm:pt>
  </dgm:ptLst>
  <dgm:cxnLst>
    <dgm:cxn modelId="{5E75DCD8-B4E4-4DE2-8986-A5879A3F256B}" type="presOf" srcId="{A7D36758-6E6A-47E5-A26B-2F7B14A41BC3}" destId="{85435A04-38D4-49CA-8F9C-5012DC259F86}" srcOrd="0" destOrd="0" presId="urn:microsoft.com/office/officeart/2005/8/layout/hProcess11"/>
    <dgm:cxn modelId="{0A04D4CC-D57E-44C3-8C5B-776835EC84B1}" type="presOf" srcId="{BA2B376B-2F35-4AD1-855E-66B00804FE51}" destId="{BB5BF3D1-F4CA-459A-8E75-D8F19F99E4A0}" srcOrd="0" destOrd="0" presId="urn:microsoft.com/office/officeart/2005/8/layout/hProcess11"/>
    <dgm:cxn modelId="{00328F3D-3102-4CFD-A1DC-703FC8582F87}" srcId="{9C154E36-5704-4E4A-AE0A-0BE0024CEC95}" destId="{78E2FBCD-DA58-4197-BE20-FF146FB2A20A}" srcOrd="2" destOrd="0" parTransId="{7F3AECE3-6305-49ED-9D44-CA977CBF35FA}" sibTransId="{610C0628-F20E-40E2-BFA8-F933FCD07634}"/>
    <dgm:cxn modelId="{F48798E7-6593-4FC6-9048-81BCEFEFA907}" srcId="{9C154E36-5704-4E4A-AE0A-0BE0024CEC95}" destId="{BA2B376B-2F35-4AD1-855E-66B00804FE51}" srcOrd="1" destOrd="0" parTransId="{38B2663C-9383-4DB5-A427-9A4B308C7681}" sibTransId="{305AD0D4-EEE0-4C76-BA28-4F4B2910A47D}"/>
    <dgm:cxn modelId="{97CE1290-A7DF-4D07-84DA-ED71227220B1}" srcId="{9C154E36-5704-4E4A-AE0A-0BE0024CEC95}" destId="{A7D36758-6E6A-47E5-A26B-2F7B14A41BC3}" srcOrd="0" destOrd="0" parTransId="{5D6F60F9-703E-471E-A37B-1C68CAB02E28}" sibTransId="{BDC79F50-4FA8-4507-AB1B-D7041850BB08}"/>
    <dgm:cxn modelId="{5901DDEC-C05E-4AAD-9C47-D969143BC914}" type="presOf" srcId="{78E2FBCD-DA58-4197-BE20-FF146FB2A20A}" destId="{DFA0A676-9056-4BBC-8CED-62808F724802}" srcOrd="0" destOrd="0" presId="urn:microsoft.com/office/officeart/2005/8/layout/hProcess11"/>
    <dgm:cxn modelId="{4D701A01-600F-4455-81E3-81A4A5E132C8}" type="presOf" srcId="{9C154E36-5704-4E4A-AE0A-0BE0024CEC95}" destId="{E4AB9E81-FBE6-40D2-8458-5049E7ED0927}" srcOrd="0" destOrd="0" presId="urn:microsoft.com/office/officeart/2005/8/layout/hProcess11"/>
    <dgm:cxn modelId="{28DA8C77-3FD9-4AB6-AFEE-189E96F3F9C1}" type="presParOf" srcId="{E4AB9E81-FBE6-40D2-8458-5049E7ED0927}" destId="{9BDAFCBE-E712-4BC5-B470-6715AEBB5B95}" srcOrd="0" destOrd="0" presId="urn:microsoft.com/office/officeart/2005/8/layout/hProcess11"/>
    <dgm:cxn modelId="{B56F01B7-9CD4-49A0-A74B-4601D5DB8B78}" type="presParOf" srcId="{E4AB9E81-FBE6-40D2-8458-5049E7ED0927}" destId="{0DF86C84-3442-45ED-85B7-5DDF09EFEFAB}" srcOrd="1" destOrd="0" presId="urn:microsoft.com/office/officeart/2005/8/layout/hProcess11"/>
    <dgm:cxn modelId="{01D0ED9F-00D9-409D-8F68-467FE1A85301}" type="presParOf" srcId="{0DF86C84-3442-45ED-85B7-5DDF09EFEFAB}" destId="{2BDE5994-04C1-472F-A218-A50E7D3D98F1}" srcOrd="0" destOrd="0" presId="urn:microsoft.com/office/officeart/2005/8/layout/hProcess11"/>
    <dgm:cxn modelId="{38A8B25D-AC60-4946-89B7-302BA108BFBC}" type="presParOf" srcId="{2BDE5994-04C1-472F-A218-A50E7D3D98F1}" destId="{85435A04-38D4-49CA-8F9C-5012DC259F86}" srcOrd="0" destOrd="0" presId="urn:microsoft.com/office/officeart/2005/8/layout/hProcess11"/>
    <dgm:cxn modelId="{68A6E5C7-1475-42A7-A380-CA506CADDA8B}" type="presParOf" srcId="{2BDE5994-04C1-472F-A218-A50E7D3D98F1}" destId="{C01E31E2-0E5E-44A7-B726-A7D402411384}" srcOrd="1" destOrd="0" presId="urn:microsoft.com/office/officeart/2005/8/layout/hProcess11"/>
    <dgm:cxn modelId="{0EE2A5FC-C1E7-446C-9AF3-4606F0A9F156}" type="presParOf" srcId="{2BDE5994-04C1-472F-A218-A50E7D3D98F1}" destId="{52ECA249-B6E2-48FD-9BE4-53314AFFF888}" srcOrd="2" destOrd="0" presId="urn:microsoft.com/office/officeart/2005/8/layout/hProcess11"/>
    <dgm:cxn modelId="{1922DF07-0B4C-4E07-BAE5-882B07047841}" type="presParOf" srcId="{0DF86C84-3442-45ED-85B7-5DDF09EFEFAB}" destId="{8CD3269C-2A4B-4AAC-9754-F969AE77013A}" srcOrd="1" destOrd="0" presId="urn:microsoft.com/office/officeart/2005/8/layout/hProcess11"/>
    <dgm:cxn modelId="{3350A2B1-F517-432F-88AA-F32CEE1F8625}" type="presParOf" srcId="{0DF86C84-3442-45ED-85B7-5DDF09EFEFAB}" destId="{8266DE76-1551-4F98-B031-EDCA4106E20A}" srcOrd="2" destOrd="0" presId="urn:microsoft.com/office/officeart/2005/8/layout/hProcess11"/>
    <dgm:cxn modelId="{B164534D-3C56-4A00-99CB-C4CA99321B11}" type="presParOf" srcId="{8266DE76-1551-4F98-B031-EDCA4106E20A}" destId="{BB5BF3D1-F4CA-459A-8E75-D8F19F99E4A0}" srcOrd="0" destOrd="0" presId="urn:microsoft.com/office/officeart/2005/8/layout/hProcess11"/>
    <dgm:cxn modelId="{8C058819-4F6A-4361-9339-1EAB36934FB9}" type="presParOf" srcId="{8266DE76-1551-4F98-B031-EDCA4106E20A}" destId="{1789A0FC-D7DD-46EF-A14D-E45799E96BC6}" srcOrd="1" destOrd="0" presId="urn:microsoft.com/office/officeart/2005/8/layout/hProcess11"/>
    <dgm:cxn modelId="{BFB57F05-7756-47A1-8F40-8AA831A15656}" type="presParOf" srcId="{8266DE76-1551-4F98-B031-EDCA4106E20A}" destId="{7E5FDE70-0948-4527-94E3-FADD5ACD3E08}" srcOrd="2" destOrd="0" presId="urn:microsoft.com/office/officeart/2005/8/layout/hProcess11"/>
    <dgm:cxn modelId="{FEF0035C-5FBD-4AFB-9A56-0CD9E2BD40A5}" type="presParOf" srcId="{0DF86C84-3442-45ED-85B7-5DDF09EFEFAB}" destId="{9E6C9C01-C2F0-4B93-9B64-5B53E961BB79}" srcOrd="3" destOrd="0" presId="urn:microsoft.com/office/officeart/2005/8/layout/hProcess11"/>
    <dgm:cxn modelId="{B89E509D-225A-4EC3-92F7-8DDF130F84AC}" type="presParOf" srcId="{0DF86C84-3442-45ED-85B7-5DDF09EFEFAB}" destId="{90F98BB7-6A6E-456A-A41A-BB70C1876403}" srcOrd="4" destOrd="0" presId="urn:microsoft.com/office/officeart/2005/8/layout/hProcess11"/>
    <dgm:cxn modelId="{0FCCD24C-22D0-40A6-884C-858DE1C084AE}" type="presParOf" srcId="{90F98BB7-6A6E-456A-A41A-BB70C1876403}" destId="{DFA0A676-9056-4BBC-8CED-62808F724802}" srcOrd="0" destOrd="0" presId="urn:microsoft.com/office/officeart/2005/8/layout/hProcess11"/>
    <dgm:cxn modelId="{8EC92BB1-7AC2-479F-ADC2-6F4147BADA24}" type="presParOf" srcId="{90F98BB7-6A6E-456A-A41A-BB70C1876403}" destId="{D1784278-00B4-4079-9043-B5CE0AC1111B}" srcOrd="1" destOrd="0" presId="urn:microsoft.com/office/officeart/2005/8/layout/hProcess11"/>
    <dgm:cxn modelId="{1A4293B4-42DF-4296-952A-5640111230A2}" type="presParOf" srcId="{90F98BB7-6A6E-456A-A41A-BB70C1876403}" destId="{8337EF01-F195-447D-B92C-B7F47FE82250}"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AFCBE-E712-4BC5-B470-6715AEBB5B95}">
      <dsp:nvSpPr>
        <dsp:cNvPr id="0" name=""/>
        <dsp:cNvSpPr/>
      </dsp:nvSpPr>
      <dsp:spPr>
        <a:xfrm>
          <a:off x="0" y="1561130"/>
          <a:ext cx="10515600" cy="208150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435A04-38D4-49CA-8F9C-5012DC259F86}">
      <dsp:nvSpPr>
        <dsp:cNvPr id="0" name=""/>
        <dsp:cNvSpPr/>
      </dsp:nvSpPr>
      <dsp:spPr>
        <a:xfrm>
          <a:off x="4621" y="0"/>
          <a:ext cx="3049934" cy="208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a:lnSpc>
              <a:spcPct val="90000"/>
            </a:lnSpc>
            <a:spcBef>
              <a:spcPct val="0"/>
            </a:spcBef>
            <a:spcAft>
              <a:spcPct val="35000"/>
            </a:spcAft>
          </a:pPr>
          <a:r>
            <a:rPr lang="it-IT" sz="2100" kern="1200" dirty="0"/>
            <a:t>INVIO QUESTIONARIO RACCOLTA FABBISOGNI </a:t>
          </a:r>
        </a:p>
        <a:p>
          <a:pPr lvl="0" algn="ctr" defTabSz="933450">
            <a:lnSpc>
              <a:spcPct val="90000"/>
            </a:lnSpc>
            <a:spcBef>
              <a:spcPct val="0"/>
            </a:spcBef>
            <a:spcAft>
              <a:spcPct val="35000"/>
            </a:spcAft>
          </a:pPr>
          <a:r>
            <a:rPr lang="it-IT" sz="2100" kern="1200" dirty="0"/>
            <a:t>DA SOGGETTO AGGREGATORE</a:t>
          </a:r>
        </a:p>
        <a:p>
          <a:pPr lvl="0" algn="ctr" defTabSz="933450">
            <a:lnSpc>
              <a:spcPct val="90000"/>
            </a:lnSpc>
            <a:spcBef>
              <a:spcPct val="0"/>
            </a:spcBef>
            <a:spcAft>
              <a:spcPct val="35000"/>
            </a:spcAft>
          </a:pPr>
          <a:r>
            <a:rPr lang="it-IT" sz="2100" b="1" kern="1200" dirty="0"/>
            <a:t>30/10</a:t>
          </a:r>
        </a:p>
      </dsp:txBody>
      <dsp:txXfrm>
        <a:off x="4621" y="0"/>
        <a:ext cx="3049934" cy="2081506"/>
      </dsp:txXfrm>
    </dsp:sp>
    <dsp:sp modelId="{C01E31E2-0E5E-44A7-B726-A7D402411384}">
      <dsp:nvSpPr>
        <dsp:cNvPr id="0" name=""/>
        <dsp:cNvSpPr/>
      </dsp:nvSpPr>
      <dsp:spPr>
        <a:xfrm>
          <a:off x="1269400" y="2341695"/>
          <a:ext cx="520376" cy="520376"/>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BF3D1-F4CA-459A-8E75-D8F19F99E4A0}">
      <dsp:nvSpPr>
        <dsp:cNvPr id="0" name=""/>
        <dsp:cNvSpPr/>
      </dsp:nvSpPr>
      <dsp:spPr>
        <a:xfrm>
          <a:off x="3207052" y="3122260"/>
          <a:ext cx="3049934" cy="208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lvl="0" algn="ctr" defTabSz="933450">
            <a:lnSpc>
              <a:spcPct val="90000"/>
            </a:lnSpc>
            <a:spcBef>
              <a:spcPct val="0"/>
            </a:spcBef>
            <a:spcAft>
              <a:spcPct val="35000"/>
            </a:spcAft>
          </a:pPr>
          <a:r>
            <a:rPr lang="it-IT" sz="2100" kern="1200" dirty="0"/>
            <a:t>RISCONTRO RICHIESTA FABBISOGNI</a:t>
          </a:r>
        </a:p>
        <a:p>
          <a:pPr lvl="0" algn="ctr" defTabSz="933450">
            <a:lnSpc>
              <a:spcPct val="90000"/>
            </a:lnSpc>
            <a:spcBef>
              <a:spcPct val="0"/>
            </a:spcBef>
            <a:spcAft>
              <a:spcPct val="35000"/>
            </a:spcAft>
          </a:pPr>
          <a:r>
            <a:rPr lang="it-IT" sz="2100" kern="1200" dirty="0"/>
            <a:t>DA COMUNE</a:t>
          </a:r>
        </a:p>
        <a:p>
          <a:pPr lvl="0" algn="ctr" defTabSz="933450">
            <a:lnSpc>
              <a:spcPct val="90000"/>
            </a:lnSpc>
            <a:spcBef>
              <a:spcPct val="0"/>
            </a:spcBef>
            <a:spcAft>
              <a:spcPct val="35000"/>
            </a:spcAft>
          </a:pPr>
          <a:r>
            <a:rPr lang="it-IT" sz="2100" b="1" kern="1200" dirty="0"/>
            <a:t>18/11 </a:t>
          </a:r>
        </a:p>
      </dsp:txBody>
      <dsp:txXfrm>
        <a:off x="3207052" y="3122260"/>
        <a:ext cx="3049934" cy="2081506"/>
      </dsp:txXfrm>
    </dsp:sp>
    <dsp:sp modelId="{1789A0FC-D7DD-46EF-A14D-E45799E96BC6}">
      <dsp:nvSpPr>
        <dsp:cNvPr id="0" name=""/>
        <dsp:cNvSpPr/>
      </dsp:nvSpPr>
      <dsp:spPr>
        <a:xfrm>
          <a:off x="4471831" y="2341695"/>
          <a:ext cx="520376" cy="520376"/>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A0A676-9056-4BBC-8CED-62808F724802}">
      <dsp:nvSpPr>
        <dsp:cNvPr id="0" name=""/>
        <dsp:cNvSpPr/>
      </dsp:nvSpPr>
      <dsp:spPr>
        <a:xfrm>
          <a:off x="6409484" y="0"/>
          <a:ext cx="3049934" cy="2081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lvl="0" algn="ctr" defTabSz="933450">
            <a:lnSpc>
              <a:spcPct val="90000"/>
            </a:lnSpc>
            <a:spcBef>
              <a:spcPct val="0"/>
            </a:spcBef>
            <a:spcAft>
              <a:spcPct val="35000"/>
            </a:spcAft>
          </a:pPr>
          <a:r>
            <a:rPr lang="it-IT" sz="2100" kern="1200" dirty="0"/>
            <a:t>PUBBLICAZIONE PROCEDURA DI GARA</a:t>
          </a:r>
        </a:p>
        <a:p>
          <a:pPr lvl="0" algn="ctr" defTabSz="933450">
            <a:lnSpc>
              <a:spcPct val="90000"/>
            </a:lnSpc>
            <a:spcBef>
              <a:spcPct val="0"/>
            </a:spcBef>
            <a:spcAft>
              <a:spcPct val="35000"/>
            </a:spcAft>
          </a:pPr>
          <a:r>
            <a:rPr lang="it-IT" sz="2100" b="1" kern="1200" dirty="0"/>
            <a:t>20/12</a:t>
          </a:r>
        </a:p>
      </dsp:txBody>
      <dsp:txXfrm>
        <a:off x="6409484" y="0"/>
        <a:ext cx="3049934" cy="2081506"/>
      </dsp:txXfrm>
    </dsp:sp>
    <dsp:sp modelId="{D1784278-00B4-4079-9043-B5CE0AC1111B}">
      <dsp:nvSpPr>
        <dsp:cNvPr id="0" name=""/>
        <dsp:cNvSpPr/>
      </dsp:nvSpPr>
      <dsp:spPr>
        <a:xfrm>
          <a:off x="7674263" y="2341695"/>
          <a:ext cx="520376" cy="520376"/>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256CC2-73F1-4802-9B14-D88AA4537D72}" type="datetimeFigureOut">
              <a:rPr lang="it-IT" smtClean="0"/>
              <a:t>04/12/2019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338A3-7E42-46DE-955D-4917B6AFE402}" type="slidenum">
              <a:rPr lang="it-IT" smtClean="0"/>
              <a:t>‹N›</a:t>
            </a:fld>
            <a:endParaRPr lang="it-IT"/>
          </a:p>
        </p:txBody>
      </p:sp>
    </p:spTree>
    <p:extLst>
      <p:ext uri="{BB962C8B-B14F-4D97-AF65-F5344CB8AC3E}">
        <p14:creationId xmlns:p14="http://schemas.microsoft.com/office/powerpoint/2010/main" val="107902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txBox="1">
            <a:spLocks noGrp="1"/>
          </p:cNvSpPr>
          <p:nvPr>
            <p:ph type="sldNum" sz="quarter" idx="5"/>
          </p:nvPr>
        </p:nvSpPr>
        <p:spPr>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FA6CDA75-6371-4BB9-A2A5-6099D34640F8}" type="slidenum">
              <a:rPr kumimoji="0" lang="it-IT" sz="1400" b="1" i="0" u="none" strike="noStrike" kern="1200" cap="none" spc="0" normalizeH="0" baseline="0" noProof="0" smtClean="0">
                <a:ln>
                  <a:noFill/>
                </a:ln>
                <a:solidFill>
                  <a:srgbClr val="FFFFFF"/>
                </a:solidFill>
                <a:effectLst/>
                <a:uLnTx/>
                <a:uFillTx/>
                <a:latin typeface="Source Sans Pro Black" pitchFamily="34"/>
                <a:ea typeface="+mn-ea"/>
                <a:cs typeface="+mn-cs"/>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it-IT" sz="1400" b="1" i="0" u="none" strike="noStrike" kern="1200" cap="none" spc="0" normalizeH="0" baseline="0" noProof="0">
              <a:ln>
                <a:noFill/>
              </a:ln>
              <a:solidFill>
                <a:srgbClr val="FFFFFF"/>
              </a:solidFill>
              <a:effectLst/>
              <a:uLnTx/>
              <a:uFillTx/>
              <a:latin typeface="Source Sans Pro Black" pitchFamily="34"/>
              <a:ea typeface="+mn-ea"/>
              <a:cs typeface="+mn-cs"/>
            </a:endParaRPr>
          </a:p>
        </p:txBody>
      </p:sp>
      <p:sp>
        <p:nvSpPr>
          <p:cNvPr id="2" name="Segnaposto immagine diapositiva 1"/>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p:cNvSpPr txBox="1">
            <a:spLocks noGrp="1"/>
          </p:cNvSpPr>
          <p:nvPr>
            <p:ph type="body" sz="quarter" idx="1"/>
          </p:nvPr>
        </p:nvSpPr>
        <p:spPr/>
        <p:txBody>
          <a:bodyPr/>
          <a:lstStyle/>
          <a:p>
            <a:endParaRPr lang="it-IT" sz="2810"/>
          </a:p>
        </p:txBody>
      </p:sp>
    </p:spTree>
    <p:extLst>
      <p:ext uri="{BB962C8B-B14F-4D97-AF65-F5344CB8AC3E}">
        <p14:creationId xmlns:p14="http://schemas.microsoft.com/office/powerpoint/2010/main" val="1042401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528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4061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2717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1352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271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042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0644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9318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8494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5089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9763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7723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618FBA-F9EC-AE4E-97E9-C375BB51FF7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364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481" y="1121879"/>
            <a:ext cx="9143040" cy="2387771"/>
          </a:xfrm>
        </p:spPr>
        <p:txBody>
          <a:bodyPr anchor="b"/>
          <a:lstStyle>
            <a:lvl1pPr algn="ctr">
              <a:defRPr sz="5443"/>
            </a:lvl1pPr>
          </a:lstStyle>
          <a:p>
            <a:r>
              <a:rPr lang="it-IT"/>
              <a:t>Fare clic per modificare lo stile del titolo</a:t>
            </a:r>
          </a:p>
        </p:txBody>
      </p:sp>
      <p:sp>
        <p:nvSpPr>
          <p:cNvPr id="3" name="Sottotitolo 2"/>
          <p:cNvSpPr>
            <a:spLocks noGrp="1"/>
          </p:cNvSpPr>
          <p:nvPr>
            <p:ph type="subTitle" idx="1"/>
          </p:nvPr>
        </p:nvSpPr>
        <p:spPr>
          <a:xfrm>
            <a:off x="1524481" y="3601819"/>
            <a:ext cx="9143040" cy="1656174"/>
          </a:xfr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5" name="Segnaposto piè di pagina 4"/>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6" name="Segnaposto numero diapositiva 5"/>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26AA0067-F2E5-4BA0-8E34-3619CC5183A4}"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320190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5" name="Segnaposto piè di pagina 4"/>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6" name="Segnaposto numero diapositiva 5"/>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BBD6B6B5-528D-478B-9E3E-4B39F82BA007}"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186254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926081" y="3021437"/>
            <a:ext cx="2830080" cy="3509649"/>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35841" y="3021437"/>
            <a:ext cx="8305920" cy="350964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5" name="Segnaposto piè di pagina 4"/>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6" name="Segnaposto numero diapositiva 5"/>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9E653798-3F08-4A4A-8E9C-76D3F7FB0A55}"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4023597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383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3759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7806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707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Segnaposto piè di pagina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egnaposto numero diapositiva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4002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numero diapositiva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903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egnaposto piè di pagina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egnaposto numero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9870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8913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5" name="Segnaposto piè di pagina 4"/>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6" name="Segnaposto numero diapositiva 5"/>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93EA43EB-748F-41AB-BB71-15227FB88D6E}"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2271302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8630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4064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975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3634868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13703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03669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8265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02233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Segnaposto piè di pagina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egnaposto numero diapositiva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96495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numero diapositiva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929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361" y="1709460"/>
            <a:ext cx="10515839" cy="2852939"/>
          </a:xfrm>
        </p:spPr>
        <p:txBody>
          <a:bodyPr anchor="b"/>
          <a:lstStyle>
            <a:lvl1pPr>
              <a:defRPr sz="5443"/>
            </a:lvl1pPr>
          </a:lstStyle>
          <a:p>
            <a:r>
              <a:rPr lang="it-IT"/>
              <a:t>Fare clic per modificare lo stile del titolo</a:t>
            </a:r>
          </a:p>
        </p:txBody>
      </p:sp>
      <p:sp>
        <p:nvSpPr>
          <p:cNvPr id="3" name="Segnaposto testo 2"/>
          <p:cNvSpPr>
            <a:spLocks noGrp="1"/>
          </p:cNvSpPr>
          <p:nvPr>
            <p:ph type="body" idx="1"/>
          </p:nvPr>
        </p:nvSpPr>
        <p:spPr>
          <a:xfrm>
            <a:off x="831361" y="4589763"/>
            <a:ext cx="10515839" cy="1499197"/>
          </a:xfrm>
        </p:spPr>
        <p:txBody>
          <a:bodyPr/>
          <a:lstStyle>
            <a:lvl1pPr marL="0" indent="0">
              <a:buNone/>
              <a:defRPr sz="2177">
                <a:solidFill>
                  <a:schemeClr val="tx1">
                    <a:tint val="75000"/>
                  </a:schemeClr>
                </a:solidFill>
              </a:defRPr>
            </a:lvl1pPr>
            <a:lvl2pPr marL="414772" indent="0">
              <a:buNone/>
              <a:defRPr sz="1814">
                <a:solidFill>
                  <a:schemeClr val="tx1">
                    <a:tint val="75000"/>
                  </a:schemeClr>
                </a:solidFill>
              </a:defRPr>
            </a:lvl2pPr>
            <a:lvl3pPr marL="829544" indent="0">
              <a:buNone/>
              <a:defRPr sz="1633">
                <a:solidFill>
                  <a:schemeClr val="tx1">
                    <a:tint val="75000"/>
                  </a:schemeClr>
                </a:solidFill>
              </a:defRPr>
            </a:lvl3pPr>
            <a:lvl4pPr marL="1244316" indent="0">
              <a:buNone/>
              <a:defRPr sz="1452">
                <a:solidFill>
                  <a:schemeClr val="tx1">
                    <a:tint val="75000"/>
                  </a:schemeClr>
                </a:solidFill>
              </a:defRPr>
            </a:lvl4pPr>
            <a:lvl5pPr marL="1659087" indent="0">
              <a:buNone/>
              <a:defRPr sz="1452">
                <a:solidFill>
                  <a:schemeClr val="tx1">
                    <a:tint val="75000"/>
                  </a:schemeClr>
                </a:solidFill>
              </a:defRPr>
            </a:lvl5pPr>
            <a:lvl6pPr marL="2073859" indent="0">
              <a:buNone/>
              <a:defRPr sz="1452">
                <a:solidFill>
                  <a:schemeClr val="tx1">
                    <a:tint val="75000"/>
                  </a:schemeClr>
                </a:solidFill>
              </a:defRPr>
            </a:lvl6pPr>
            <a:lvl7pPr marL="2488631" indent="0">
              <a:buNone/>
              <a:defRPr sz="1452">
                <a:solidFill>
                  <a:schemeClr val="tx1">
                    <a:tint val="75000"/>
                  </a:schemeClr>
                </a:solidFill>
              </a:defRPr>
            </a:lvl7pPr>
            <a:lvl8pPr marL="2903403" indent="0">
              <a:buNone/>
              <a:defRPr sz="1452">
                <a:solidFill>
                  <a:schemeClr val="tx1">
                    <a:tint val="75000"/>
                  </a:schemeClr>
                </a:solidFill>
              </a:defRPr>
            </a:lvl8pPr>
            <a:lvl9pPr marL="3318175" indent="0">
              <a:buNone/>
              <a:defRPr sz="1452">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5" name="Segnaposto piè di pagina 4"/>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6" name="Segnaposto numero diapositiva 5"/>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88E29411-9EC1-43B9-92ED-641AD26AA8E3}"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34066764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egnaposto piè di pagina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egnaposto numero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654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39594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16512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17047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45410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25752740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5920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66748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17149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515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52800" y="4245566"/>
            <a:ext cx="5458561" cy="228552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295681" y="4245566"/>
            <a:ext cx="5460480" cy="228552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6" name="Segnaposto piè di pagina 5"/>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7" name="Segnaposto numero diapositiva 6"/>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F18D5AA9-2E1F-49FE-910E-C6CD6A10EAA6}"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38594221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Segnaposto piè di pagina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egnaposto numero diapositiva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97654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numero diapositiva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67141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Segnaposto piè di pagina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egnaposto numero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96189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4073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63862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86468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2872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33467906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9034013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2872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041" y="365798"/>
            <a:ext cx="10515839" cy="1324939"/>
          </a:xfrm>
        </p:spPr>
        <p:txBody>
          <a:bodyPr/>
          <a:lstStyle/>
          <a:p>
            <a:r>
              <a:rPr lang="it-IT"/>
              <a:t>Fare clic per modificare lo stile del titolo</a:t>
            </a:r>
          </a:p>
        </p:txBody>
      </p:sp>
      <p:sp>
        <p:nvSpPr>
          <p:cNvPr id="3" name="Segnaposto testo 2"/>
          <p:cNvSpPr>
            <a:spLocks noGrp="1"/>
          </p:cNvSpPr>
          <p:nvPr>
            <p:ph type="body" idx="1"/>
          </p:nvPr>
        </p:nvSpPr>
        <p:spPr>
          <a:xfrm>
            <a:off x="839041" y="1680657"/>
            <a:ext cx="5159039" cy="823766"/>
          </a:xfr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it-IT"/>
              <a:t>Modifica gli stili del testo dello schema</a:t>
            </a:r>
          </a:p>
        </p:txBody>
      </p:sp>
      <p:sp>
        <p:nvSpPr>
          <p:cNvPr id="4" name="Segnaposto contenuto 3"/>
          <p:cNvSpPr>
            <a:spLocks noGrp="1"/>
          </p:cNvSpPr>
          <p:nvPr>
            <p:ph sz="half" idx="2"/>
          </p:nvPr>
        </p:nvSpPr>
        <p:spPr>
          <a:xfrm>
            <a:off x="839041" y="2504424"/>
            <a:ext cx="5159039" cy="368534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801" y="1680657"/>
            <a:ext cx="5182079" cy="823766"/>
          </a:xfr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it-IT"/>
              <a:t>Modifica gli stili del testo dello schema</a:t>
            </a:r>
          </a:p>
        </p:txBody>
      </p:sp>
      <p:sp>
        <p:nvSpPr>
          <p:cNvPr id="6" name="Segnaposto contenuto 5"/>
          <p:cNvSpPr>
            <a:spLocks noGrp="1"/>
          </p:cNvSpPr>
          <p:nvPr>
            <p:ph sz="quarter" idx="4"/>
          </p:nvPr>
        </p:nvSpPr>
        <p:spPr>
          <a:xfrm>
            <a:off x="6172801" y="2504424"/>
            <a:ext cx="5182079" cy="368534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8" name="Segnaposto piè di pagina 7"/>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9" name="Segnaposto numero diapositiva 8"/>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CB7EA478-7462-4DCC-9EAD-7B6CDB4F7666}"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11496761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34488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490361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Segnaposto piè di pagina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egnaposto numero diapositiva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421143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numero diapositiva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793229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Segnaposto piè di pagina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egnaposto numero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681718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427896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piè di pagina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egnaposto numero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598165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345089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2064489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125129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4" name="Segnaposto piè di pagina 3"/>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5" name="Segnaposto numero diapositiva 4"/>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4393A6E2-A1AB-418B-B3EE-D2E570D2515F}"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42817920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29704700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3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278317589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4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35805519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425977909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0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155666883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6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20114728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9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16815793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1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112146335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2_Diapositiva titolo">
    <p:spTree>
      <p:nvGrpSpPr>
        <p:cNvPr id="1" name=""/>
        <p:cNvGrpSpPr/>
        <p:nvPr/>
      </p:nvGrpSpPr>
      <p:grpSpPr>
        <a:xfrm>
          <a:off x="0" y="0"/>
          <a:ext cx="0" cy="0"/>
          <a:chOff x="0" y="0"/>
          <a:chExt cx="0" cy="0"/>
        </a:xfrm>
      </p:grpSpPr>
      <p:sp>
        <p:nvSpPr>
          <p:cNvPr id="7" name="Titolo 6"/>
          <p:cNvSpPr>
            <a:spLocks noGrp="1"/>
          </p:cNvSpPr>
          <p:nvPr>
            <p:ph type="title"/>
          </p:nvPr>
        </p:nvSpPr>
        <p:spPr>
          <a:xfrm>
            <a:off x="609600" y="620688"/>
            <a:ext cx="10972800" cy="1156990"/>
          </a:xfrm>
          <a:prstGeom prst="rect">
            <a:avLst/>
          </a:prstGeom>
        </p:spPr>
        <p:txBody>
          <a:bodyPr/>
          <a:lstStyle>
            <a:lvl1pPr>
              <a:defRPr sz="2800" b="1">
                <a:solidFill>
                  <a:srgbClr val="C00000"/>
                </a:solidFill>
                <a:latin typeface="Arial" pitchFamily="34" charset="0"/>
                <a:cs typeface="Arial" pitchFamily="34" charset="0"/>
              </a:defRPr>
            </a:lvl1pPr>
          </a:lstStyle>
          <a:p>
            <a:r>
              <a:rPr lang="it-IT"/>
              <a:t>Fare clic per modificare lo stile del titolo</a:t>
            </a:r>
            <a:endParaRPr lang="it-IT" dirty="0"/>
          </a:p>
        </p:txBody>
      </p:sp>
    </p:spTree>
    <p:extLst>
      <p:ext uri="{BB962C8B-B14F-4D97-AF65-F5344CB8AC3E}">
        <p14:creationId xmlns:p14="http://schemas.microsoft.com/office/powerpoint/2010/main" val="206018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3" name="Segnaposto piè di pagina 2"/>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4" name="Segnaposto numero diapositiva 3"/>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AC36D73A-6858-4E09-A7D8-7EAA14E40656}"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141097963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041" y="456528"/>
            <a:ext cx="3932160" cy="1601448"/>
          </a:xfrm>
        </p:spPr>
        <p:txBody>
          <a:bodyPr anchor="b"/>
          <a:lstStyle>
            <a:lvl1pPr>
              <a:defRPr sz="2903"/>
            </a:lvl1pPr>
          </a:lstStyle>
          <a:p>
            <a:r>
              <a:rPr lang="it-IT"/>
              <a:t>Fare clic per modificare lo stile del titolo</a:t>
            </a:r>
          </a:p>
        </p:txBody>
      </p:sp>
      <p:sp>
        <p:nvSpPr>
          <p:cNvPr id="3" name="Segnaposto contenuto 2"/>
          <p:cNvSpPr>
            <a:spLocks noGrp="1"/>
          </p:cNvSpPr>
          <p:nvPr>
            <p:ph idx="1"/>
          </p:nvPr>
        </p:nvSpPr>
        <p:spPr>
          <a:xfrm>
            <a:off x="5184001" y="987944"/>
            <a:ext cx="6170880" cy="4873472"/>
          </a:xfr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041" y="2057977"/>
            <a:ext cx="3932160" cy="3810640"/>
          </a:xfr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it-IT"/>
              <a:t>Modifica gli stili del testo dello schema</a:t>
            </a:r>
          </a:p>
        </p:txBody>
      </p:sp>
      <p:sp>
        <p:nvSpPr>
          <p:cNvPr id="5" name="Segnaposto data 4"/>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6" name="Segnaposto piè di pagina 5"/>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7" name="Segnaposto numero diapositiva 6"/>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7572EE6D-1B77-430D-A3F6-BCB54A2FD7C8}"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125716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041" y="456528"/>
            <a:ext cx="3932160" cy="1601448"/>
          </a:xfrm>
        </p:spPr>
        <p:txBody>
          <a:bodyPr anchor="b"/>
          <a:lstStyle>
            <a:lvl1pPr>
              <a:defRPr sz="2903"/>
            </a:lvl1pPr>
          </a:lstStyle>
          <a:p>
            <a:r>
              <a:rPr lang="it-IT"/>
              <a:t>Fare clic per modificare lo stile del titolo</a:t>
            </a:r>
          </a:p>
        </p:txBody>
      </p:sp>
      <p:sp>
        <p:nvSpPr>
          <p:cNvPr id="3" name="Segnaposto immagine 2"/>
          <p:cNvSpPr>
            <a:spLocks noGrp="1"/>
          </p:cNvSpPr>
          <p:nvPr>
            <p:ph type="pic" idx="1"/>
          </p:nvPr>
        </p:nvSpPr>
        <p:spPr>
          <a:xfrm>
            <a:off x="5184001" y="987944"/>
            <a:ext cx="6170880" cy="4873472"/>
          </a:xfrm>
        </p:spPr>
        <p:txBody>
          <a:bodyPr/>
          <a:lstStyle>
            <a:lvl1pPr marL="0" indent="0">
              <a:buNone/>
              <a:defRPr sz="2903"/>
            </a:lvl1pPr>
            <a:lvl2pPr marL="414772" indent="0">
              <a:buNone/>
              <a:defRPr sz="2540"/>
            </a:lvl2pPr>
            <a:lvl3pPr marL="829544" indent="0">
              <a:buNone/>
              <a:defRPr sz="2177"/>
            </a:lvl3pPr>
            <a:lvl4pPr marL="1244316" indent="0">
              <a:buNone/>
              <a:defRPr sz="1814"/>
            </a:lvl4pPr>
            <a:lvl5pPr marL="1659087" indent="0">
              <a:buNone/>
              <a:defRPr sz="1814"/>
            </a:lvl5pPr>
            <a:lvl6pPr marL="2073859" indent="0">
              <a:buNone/>
              <a:defRPr sz="1814"/>
            </a:lvl6pPr>
            <a:lvl7pPr marL="2488631" indent="0">
              <a:buNone/>
              <a:defRPr sz="1814"/>
            </a:lvl7pPr>
            <a:lvl8pPr marL="2903403" indent="0">
              <a:buNone/>
              <a:defRPr sz="1814"/>
            </a:lvl8pPr>
            <a:lvl9pPr marL="3318175" indent="0">
              <a:buNone/>
              <a:defRPr sz="1814"/>
            </a:lvl9pPr>
          </a:lstStyle>
          <a:p>
            <a:endParaRPr lang="it-IT"/>
          </a:p>
        </p:txBody>
      </p:sp>
      <p:sp>
        <p:nvSpPr>
          <p:cNvPr id="4" name="Segnaposto testo 3"/>
          <p:cNvSpPr>
            <a:spLocks noGrp="1"/>
          </p:cNvSpPr>
          <p:nvPr>
            <p:ph type="body" sz="half" idx="2"/>
          </p:nvPr>
        </p:nvSpPr>
        <p:spPr>
          <a:xfrm>
            <a:off x="839041" y="2057977"/>
            <a:ext cx="3932160" cy="3810640"/>
          </a:xfr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it-IT"/>
              <a:t>Modifica gli stili del testo dello schema</a:t>
            </a:r>
          </a:p>
        </p:txBody>
      </p:sp>
      <p:sp>
        <p:nvSpPr>
          <p:cNvPr id="5" name="Segnaposto data 4"/>
          <p:cNvSpPr>
            <a:spLocks noGrp="1"/>
          </p:cNvSpPr>
          <p:nvPr>
            <p:ph type="dt" sz="half" idx="10"/>
          </p:nvPr>
        </p:nvSpPr>
        <p:spPr/>
        <p:txBody>
          <a:body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6" name="Segnaposto piè di pagina 5"/>
          <p:cNvSpPr>
            <a:spLocks noGrp="1"/>
          </p:cNvSpPr>
          <p:nvPr>
            <p:ph type="ftr" sz="quarter" idx="11"/>
          </p:nvPr>
        </p:nvSpPr>
        <p:spPr/>
        <p:txBody>
          <a:body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7" name="Segnaposto numero diapositiva 6"/>
          <p:cNvSpPr>
            <a:spLocks noGrp="1"/>
          </p:cNvSpPr>
          <p:nvPr>
            <p:ph type="sldNum" sz="quarter" idx="12"/>
          </p:nvPr>
        </p:nvSpPr>
        <p:spPr/>
        <p:txBody>
          <a:bodyPr/>
          <a:lstStyle/>
          <a:p>
            <a:pPr marL="0" marR="0" lvl="0" indent="0" algn="r" defTabSz="829544" rtl="0" eaLnBrk="1" fontAlgn="auto" latinLnBrk="0" hangingPunct="0">
              <a:lnSpc>
                <a:spcPct val="100000"/>
              </a:lnSpc>
              <a:spcBef>
                <a:spcPts val="0"/>
              </a:spcBef>
              <a:spcAft>
                <a:spcPts val="0"/>
              </a:spcAft>
              <a:buClrTx/>
              <a:buSzTx/>
              <a:buFontTx/>
              <a:buNone/>
              <a:tabLst/>
              <a:defRPr/>
            </a:pPr>
            <a:fld id="{38EAA6A1-CE4E-417A-A95A-7AD658524DF1}"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1606585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3" Type="http://schemas.openxmlformats.org/officeDocument/2006/relationships/slideLayout" Target="../slideLayouts/slideLayout50.xml"/><Relationship Id="rId21" Type="http://schemas.openxmlformats.org/officeDocument/2006/relationships/slideLayout" Target="../slideLayouts/slideLayout68.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20" Type="http://schemas.openxmlformats.org/officeDocument/2006/relationships/slideLayout" Target="../slideLayouts/slideLayout67.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slideLayout" Target="../slideLayouts/slideLayout66.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igura a mano libera 1"/>
          <p:cNvSpPr/>
          <p:nvPr/>
        </p:nvSpPr>
        <p:spPr>
          <a:xfrm>
            <a:off x="0" y="2857623"/>
            <a:ext cx="11755843" cy="114304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E74C3C"/>
          </a:solidFill>
          <a:ln>
            <a:noFill/>
            <a:prstDash val="solid"/>
          </a:ln>
        </p:spPr>
        <p:txBody>
          <a:bodyPr vert="horz" wrap="none" lIns="81646" tIns="40823" rIns="81646" bIns="40823" anchor="ctr" anchorCtr="0" compatLnSpc="0">
            <a:noAutofit/>
          </a:bodyPr>
          <a:lstStyle/>
          <a:p>
            <a:pPr marL="0" marR="0" lvl="0" indent="0" algn="l" defTabSz="829544" rtl="0" eaLnBrk="1" fontAlgn="auto" latinLnBrk="0" hangingPunct="1">
              <a:lnSpc>
                <a:spcPct val="100000"/>
              </a:lnSpc>
              <a:spcBef>
                <a:spcPts val="0"/>
              </a:spcBef>
              <a:spcAft>
                <a:spcPts val="0"/>
              </a:spcAft>
              <a:buClrTx/>
              <a:buSzTx/>
              <a:buFontTx/>
              <a:buNone/>
              <a:tabLst/>
              <a:defRPr/>
            </a:pPr>
            <a:endParaRPr kumimoji="0" lang="it-IT" sz="1633" b="0" i="0" u="none" strike="noStrike" kern="1200" cap="none" spc="0" normalizeH="0" baseline="0" noProof="0">
              <a:ln>
                <a:noFill/>
              </a:ln>
              <a:solidFill>
                <a:prstClr val="black"/>
              </a:solidFill>
              <a:effectLst/>
              <a:uLnTx/>
              <a:uFillTx/>
              <a:latin typeface="Source Sans Pro" pitchFamily="34"/>
              <a:ea typeface="源ノ角ゴシック Normal" pitchFamily="2"/>
              <a:cs typeface="FreeSans" pitchFamily="2"/>
            </a:endParaRPr>
          </a:p>
        </p:txBody>
      </p:sp>
      <p:sp>
        <p:nvSpPr>
          <p:cNvPr id="3" name="Segnaposto titolo 2"/>
          <p:cNvSpPr txBox="1">
            <a:spLocks noGrp="1"/>
          </p:cNvSpPr>
          <p:nvPr>
            <p:ph type="title"/>
          </p:nvPr>
        </p:nvSpPr>
        <p:spPr>
          <a:xfrm>
            <a:off x="435402" y="3020915"/>
            <a:ext cx="11320441" cy="816464"/>
          </a:xfrm>
          <a:prstGeom prst="rect">
            <a:avLst/>
          </a:prstGeom>
          <a:noFill/>
          <a:ln>
            <a:noFill/>
          </a:ln>
        </p:spPr>
        <p:txBody>
          <a:bodyPr wrap="square" lIns="0" tIns="0" rIns="0" bIns="0" anchor="b" anchorCtr="0">
            <a:noAutofit/>
          </a:bodyPr>
          <a:lstStyle/>
          <a:p>
            <a:endParaRPr lang="it-IT"/>
          </a:p>
        </p:txBody>
      </p:sp>
      <p:sp>
        <p:nvSpPr>
          <p:cNvPr id="4" name="Segnaposto testo 3"/>
          <p:cNvSpPr txBox="1">
            <a:spLocks noGrp="1"/>
          </p:cNvSpPr>
          <p:nvPr>
            <p:ph type="body" idx="1"/>
          </p:nvPr>
        </p:nvSpPr>
        <p:spPr>
          <a:xfrm>
            <a:off x="653102" y="4245611"/>
            <a:ext cx="11102740" cy="2286098"/>
          </a:xfrm>
          <a:prstGeom prst="rect">
            <a:avLst/>
          </a:prstGeom>
          <a:noFill/>
          <a:ln>
            <a:noFill/>
          </a:ln>
        </p:spPr>
        <p:txBody>
          <a:bodyPr lIns="0" tIns="0" rIns="0" bIns="0">
            <a:no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txBox="1">
            <a:spLocks noGrp="1"/>
          </p:cNvSpPr>
          <p:nvPr>
            <p:ph type="dt" sz="half" idx="2"/>
          </p:nvPr>
        </p:nvSpPr>
        <p:spPr>
          <a:xfrm>
            <a:off x="9143433" y="6205124"/>
            <a:ext cx="2830110" cy="489878"/>
          </a:xfrm>
          <a:prstGeom prst="rect">
            <a:avLst/>
          </a:prstGeom>
          <a:noFill/>
          <a:ln>
            <a:noFill/>
          </a:ln>
        </p:spPr>
        <p:txBody>
          <a:bodyPr lIns="0" tIns="0" rIns="0" bIns="0" anchor="ctr" anchorCtr="0">
            <a:noAutofit/>
          </a:bodyPr>
          <a:lstStyle>
            <a:lvl1pPr lvl="0" algn="l" rtl="0" hangingPunct="0">
              <a:buNone/>
              <a:tabLst/>
              <a:defRPr lang="it-IT" sz="1633" b="1" kern="1200">
                <a:solidFill>
                  <a:srgbClr val="E74C3C"/>
                </a:solidFill>
                <a:latin typeface="Source Sans Pro Black" pitchFamily="34"/>
                <a:ea typeface="源ノ角ゴシック Heavy" pitchFamily="2"/>
                <a:cs typeface="IPA Pゴシック" pitchFamily="2"/>
              </a:defRPr>
            </a:lvl1pPr>
          </a:lstStyle>
          <a:p>
            <a:pPr marL="0" marR="0" lvl="0" indent="0" algn="l"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6" name="Segnaposto piè di pagina 5"/>
          <p:cNvSpPr txBox="1">
            <a:spLocks noGrp="1"/>
          </p:cNvSpPr>
          <p:nvPr>
            <p:ph type="ftr" sz="quarter" idx="3"/>
          </p:nvPr>
        </p:nvSpPr>
        <p:spPr>
          <a:xfrm>
            <a:off x="1306205" y="6205124"/>
            <a:ext cx="3918614" cy="489878"/>
          </a:xfrm>
          <a:prstGeom prst="rect">
            <a:avLst/>
          </a:prstGeom>
          <a:noFill/>
          <a:ln>
            <a:noFill/>
          </a:ln>
        </p:spPr>
        <p:txBody>
          <a:bodyPr lIns="0" tIns="0" rIns="0" bIns="0" anchor="ctr" anchorCtr="0">
            <a:noAutofit/>
          </a:bodyPr>
          <a:lstStyle>
            <a:lvl1pPr lvl="0" algn="ctr" rtl="0" hangingPunct="0">
              <a:buNone/>
              <a:tabLst/>
              <a:defRPr lang="it-IT" sz="1633" b="1" kern="1200">
                <a:solidFill>
                  <a:srgbClr val="E74C3C"/>
                </a:solidFill>
                <a:latin typeface="Source Sans Pro Black" pitchFamily="34"/>
                <a:ea typeface="源ノ角ゴシック Heavy" pitchFamily="2"/>
                <a:cs typeface="IPA Pゴシック" pitchFamily="2"/>
              </a:defRPr>
            </a:lvl1pPr>
          </a:lstStyle>
          <a:p>
            <a:pPr marL="0" marR="0" lvl="0" indent="0" algn="ctr" defTabSz="829544" rtl="0" eaLnBrk="1" fontAlgn="auto" latinLnBrk="0" hangingPunct="0">
              <a:lnSpc>
                <a:spcPct val="100000"/>
              </a:lnSpc>
              <a:spcBef>
                <a:spcPts val="0"/>
              </a:spcBef>
              <a:spcAft>
                <a:spcPts val="0"/>
              </a:spcAft>
              <a:buClrTx/>
              <a:buSzTx/>
              <a:buFontTx/>
              <a:buNone/>
              <a:tabLst/>
              <a:defRPr/>
            </a:pPr>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
        <p:nvSpPr>
          <p:cNvPr id="7" name="Segnaposto numero diapositiva 6"/>
          <p:cNvSpPr txBox="1">
            <a:spLocks noGrp="1"/>
          </p:cNvSpPr>
          <p:nvPr>
            <p:ph type="sldNum" sz="quarter" idx="4"/>
          </p:nvPr>
        </p:nvSpPr>
        <p:spPr>
          <a:xfrm>
            <a:off x="217701" y="6205124"/>
            <a:ext cx="653102" cy="489878"/>
          </a:xfrm>
          <a:prstGeom prst="rect">
            <a:avLst/>
          </a:prstGeom>
          <a:noFill/>
          <a:ln>
            <a:noFill/>
          </a:ln>
        </p:spPr>
        <p:txBody>
          <a:bodyPr lIns="0" tIns="0" rIns="0" bIns="0" anchorCtr="0">
            <a:noAutofit/>
          </a:bodyPr>
          <a:lstStyle>
            <a:lvl1pPr lvl="0" algn="r" rtl="0" hangingPunct="0">
              <a:buNone/>
              <a:tabLst/>
              <a:defRPr lang="it-IT" sz="1633" b="1" kern="1200">
                <a:solidFill>
                  <a:srgbClr val="E74C3C"/>
                </a:solidFill>
                <a:latin typeface="Source Sans Pro Black" pitchFamily="34"/>
                <a:ea typeface="源ノ角ゴシック Heavy" pitchFamily="2"/>
                <a:cs typeface="IPA Pゴシック" pitchFamily="2"/>
              </a:defRPr>
            </a:lvl1pPr>
          </a:lstStyle>
          <a:p>
            <a:pPr marL="0" marR="0" lvl="0" indent="0" algn="r" defTabSz="829544" rtl="0" eaLnBrk="1" fontAlgn="auto" latinLnBrk="0" hangingPunct="0">
              <a:lnSpc>
                <a:spcPct val="100000"/>
              </a:lnSpc>
              <a:spcBef>
                <a:spcPts val="0"/>
              </a:spcBef>
              <a:spcAft>
                <a:spcPts val="0"/>
              </a:spcAft>
              <a:buClrTx/>
              <a:buSzTx/>
              <a:buFontTx/>
              <a:buNone/>
              <a:tabLst/>
              <a:defRPr/>
            </a:pPr>
            <a:fld id="{21D539D0-0D03-4743-A82A-57C4F9367649}" type="slidenum">
              <a:rPr kumimoji="0" lang="it-IT" sz="1633" b="1" i="0" u="none" strike="noStrike" kern="1200" cap="none" spc="0" normalizeH="0" baseline="0" noProof="0" smtClean="0">
                <a:ln>
                  <a:noFill/>
                </a:ln>
                <a:solidFill>
                  <a:srgbClr val="E74C3C"/>
                </a:solidFill>
                <a:effectLst/>
                <a:uLnTx/>
                <a:uFillTx/>
                <a:latin typeface="Source Sans Pro Black" pitchFamily="34"/>
              </a:rPr>
              <a:pPr marL="0" marR="0" lvl="0" indent="0" algn="r" defTabSz="829544" rtl="0" eaLnBrk="1" fontAlgn="auto" latinLnBrk="0" hangingPunct="0">
                <a:lnSpc>
                  <a:spcPct val="100000"/>
                </a:lnSpc>
                <a:spcBef>
                  <a:spcPts val="0"/>
                </a:spcBef>
                <a:spcAft>
                  <a:spcPts val="0"/>
                </a:spcAft>
                <a:buClrTx/>
                <a:buSzTx/>
                <a:buFontTx/>
                <a:buNone/>
                <a:tabLst/>
                <a:defRPr/>
              </a:pPr>
              <a:t>‹N›</a:t>
            </a:fld>
            <a:endParaRPr kumimoji="0" lang="it-IT" sz="1633" b="1" i="0" u="none" strike="noStrike" kern="1200" cap="none" spc="0" normalizeH="0" baseline="0" noProof="0">
              <a:ln>
                <a:noFill/>
              </a:ln>
              <a:solidFill>
                <a:srgbClr val="E74C3C"/>
              </a:solidFill>
              <a:effectLst/>
              <a:uLnTx/>
              <a:uFillTx/>
              <a:latin typeface="Source Sans Pro Black" pitchFamily="34"/>
            </a:endParaRPr>
          </a:p>
        </p:txBody>
      </p:sp>
    </p:spTree>
    <p:extLst>
      <p:ext uri="{BB962C8B-B14F-4D97-AF65-F5344CB8AC3E}">
        <p14:creationId xmlns:p14="http://schemas.microsoft.com/office/powerpoint/2010/main" val="3288710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hangingPunct="1">
        <a:tabLst/>
        <a:defRPr lang="it-IT" sz="2903" b="1" i="0" u="none" strike="noStrike" kern="1200" cap="none">
          <a:ln>
            <a:noFill/>
          </a:ln>
          <a:solidFill>
            <a:srgbClr val="FFFFFF"/>
          </a:solidFill>
          <a:latin typeface="Source Sans Pro Black" pitchFamily="34"/>
        </a:defRPr>
      </a:lvl1pPr>
    </p:titleStyle>
    <p:bodyStyle>
      <a:lvl1pPr marL="0" marR="0" indent="0" rtl="0" hangingPunct="1">
        <a:spcBef>
          <a:spcPts val="0"/>
        </a:spcBef>
        <a:spcAft>
          <a:spcPts val="1036"/>
        </a:spcAft>
        <a:tabLst/>
        <a:defRPr lang="it-IT" sz="2359" b="1" i="0" u="none" strike="noStrike" kern="1200" cap="none">
          <a:ln>
            <a:noFill/>
          </a:ln>
          <a:solidFill>
            <a:srgbClr val="1C1C1C"/>
          </a:solidFill>
          <a:latin typeface="Source Sans Pro Semibold" pitchFamily="34"/>
        </a:defRPr>
      </a:lvl1pPr>
      <a:lvl2pPr marL="622158" indent="-207386" algn="l" defTabSz="829544" rtl="0" eaLnBrk="1" latinLnBrk="0" hangingPunct="1">
        <a:lnSpc>
          <a:spcPct val="90000"/>
        </a:lnSpc>
        <a:spcBef>
          <a:spcPts val="454"/>
        </a:spcBef>
        <a:buFont typeface="Arial" panose="020B0604020202020204" pitchFamily="34" charset="0"/>
        <a:buChar char="•"/>
        <a:defRPr sz="2177" kern="1200">
          <a:solidFill>
            <a:schemeClr val="tx1"/>
          </a:solidFill>
          <a:latin typeface="+mn-lt"/>
          <a:ea typeface="+mn-ea"/>
          <a:cs typeface="+mn-cs"/>
        </a:defRPr>
      </a:lvl2pPr>
      <a:lvl3pPr marL="1036930" indent="-207386" algn="l" defTabSz="829544" rtl="0" eaLnBrk="1" latinLnBrk="0" hangingPunct="1">
        <a:lnSpc>
          <a:spcPct val="90000"/>
        </a:lnSpc>
        <a:spcBef>
          <a:spcPts val="454"/>
        </a:spcBef>
        <a:buFont typeface="Arial" panose="020B0604020202020204" pitchFamily="34" charset="0"/>
        <a:buChar char="•"/>
        <a:defRPr sz="1814" kern="1200">
          <a:solidFill>
            <a:schemeClr val="tx1"/>
          </a:solidFill>
          <a:latin typeface="+mn-lt"/>
          <a:ea typeface="+mn-ea"/>
          <a:cs typeface="+mn-cs"/>
        </a:defRPr>
      </a:lvl3pPr>
      <a:lvl4pPr marL="145170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4pPr>
      <a:lvl5pPr marL="1866473"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5pPr>
      <a:lvl6pPr marL="2281245"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6pPr>
      <a:lvl7pPr marL="2696017"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7pPr>
      <a:lvl8pPr marL="3110789"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56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it-IT"/>
      </a:defPPr>
      <a:lvl1pPr marL="0" algn="l" defTabSz="829544" rtl="0" eaLnBrk="1" latinLnBrk="0" hangingPunct="1">
        <a:defRPr sz="1633" kern="1200">
          <a:solidFill>
            <a:schemeClr val="tx1"/>
          </a:solidFill>
          <a:latin typeface="+mn-lt"/>
          <a:ea typeface="+mn-ea"/>
          <a:cs typeface="+mn-cs"/>
        </a:defRPr>
      </a:lvl1pPr>
      <a:lvl2pPr marL="414772" algn="l" defTabSz="829544" rtl="0" eaLnBrk="1" latinLnBrk="0" hangingPunct="1">
        <a:defRPr sz="1633" kern="1200">
          <a:solidFill>
            <a:schemeClr val="tx1"/>
          </a:solidFill>
          <a:latin typeface="+mn-lt"/>
          <a:ea typeface="+mn-ea"/>
          <a:cs typeface="+mn-cs"/>
        </a:defRPr>
      </a:lvl2pPr>
      <a:lvl3pPr marL="829544" algn="l" defTabSz="829544" rtl="0" eaLnBrk="1" latinLnBrk="0" hangingPunct="1">
        <a:defRPr sz="1633" kern="1200">
          <a:solidFill>
            <a:schemeClr val="tx1"/>
          </a:solidFill>
          <a:latin typeface="+mn-lt"/>
          <a:ea typeface="+mn-ea"/>
          <a:cs typeface="+mn-cs"/>
        </a:defRPr>
      </a:lvl3pPr>
      <a:lvl4pPr marL="1244316" algn="l" defTabSz="829544" rtl="0" eaLnBrk="1" latinLnBrk="0" hangingPunct="1">
        <a:defRPr sz="1633" kern="1200">
          <a:solidFill>
            <a:schemeClr val="tx1"/>
          </a:solidFill>
          <a:latin typeface="+mn-lt"/>
          <a:ea typeface="+mn-ea"/>
          <a:cs typeface="+mn-cs"/>
        </a:defRPr>
      </a:lvl4pPr>
      <a:lvl5pPr marL="1659087" algn="l" defTabSz="829544" rtl="0" eaLnBrk="1" latinLnBrk="0" hangingPunct="1">
        <a:defRPr sz="1633" kern="1200">
          <a:solidFill>
            <a:schemeClr val="tx1"/>
          </a:solidFill>
          <a:latin typeface="+mn-lt"/>
          <a:ea typeface="+mn-ea"/>
          <a:cs typeface="+mn-cs"/>
        </a:defRPr>
      </a:lvl5pPr>
      <a:lvl6pPr marL="2073859" algn="l" defTabSz="829544" rtl="0" eaLnBrk="1" latinLnBrk="0" hangingPunct="1">
        <a:defRPr sz="1633" kern="1200">
          <a:solidFill>
            <a:schemeClr val="tx1"/>
          </a:solidFill>
          <a:latin typeface="+mn-lt"/>
          <a:ea typeface="+mn-ea"/>
          <a:cs typeface="+mn-cs"/>
        </a:defRPr>
      </a:lvl6pPr>
      <a:lvl7pPr marL="2488631" algn="l" defTabSz="829544" rtl="0" eaLnBrk="1" latinLnBrk="0" hangingPunct="1">
        <a:defRPr sz="1633" kern="1200">
          <a:solidFill>
            <a:schemeClr val="tx1"/>
          </a:solidFill>
          <a:latin typeface="+mn-lt"/>
          <a:ea typeface="+mn-ea"/>
          <a:cs typeface="+mn-cs"/>
        </a:defRPr>
      </a:lvl7pPr>
      <a:lvl8pPr marL="2903403" algn="l" defTabSz="829544" rtl="0" eaLnBrk="1" latinLnBrk="0" hangingPunct="1">
        <a:defRPr sz="1633" kern="1200">
          <a:solidFill>
            <a:schemeClr val="tx1"/>
          </a:solidFill>
          <a:latin typeface="+mn-lt"/>
          <a:ea typeface="+mn-ea"/>
          <a:cs typeface="+mn-cs"/>
        </a:defRPr>
      </a:lvl8pPr>
      <a:lvl9pPr marL="3318175" algn="l" defTabSz="829544" rtl="0" eaLnBrk="1" latinLnBrk="0" hangingPunct="1">
        <a:defRPr sz="163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53994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653739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D7B489B-14B5-47FB-A2DA-6E225B16AA89}" type="datetimeFigureOut">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14206BE-70D3-46C4-9F69-C5FBED717C58}"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244100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3EF9D63-55F4-447B-9091-C502864437BD}" type="datetimeFigureOut">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04/12/2019</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D1DE66E-6083-443C-84E0-5C8F20107E1C}"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4549694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 id="2147483731" r:id="rId20"/>
    <p:sldLayoutId id="2147483732"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lgn="ctr"/>
            <a:r>
              <a:rPr lang="it-IT" dirty="0"/>
              <a:t>SUAM REGIONE MARCHE– SOGGETTO AGGREGATORE</a:t>
            </a:r>
            <a:br>
              <a:rPr lang="it-IT" dirty="0"/>
            </a:br>
            <a:endParaRPr lang="it-IT" dirty="0"/>
          </a:p>
        </p:txBody>
      </p:sp>
      <p:sp>
        <p:nvSpPr>
          <p:cNvPr id="3" name="Sottotitolo 2"/>
          <p:cNvSpPr txBox="1">
            <a:spLocks noGrp="1"/>
          </p:cNvSpPr>
          <p:nvPr>
            <p:ph type="subTitle" idx="4294967295"/>
          </p:nvPr>
        </p:nvSpPr>
        <p:spPr/>
        <p:txBody>
          <a:bodyPr anchor="t" anchorCtr="0"/>
          <a:lstStyle/>
          <a:p>
            <a:pPr lvl="0" algn="l"/>
            <a:endParaRPr lang="it-IT" sz="1996" b="0" dirty="0">
              <a:latin typeface="Source Sans Pro Light" pitchFamily="34"/>
            </a:endParaRPr>
          </a:p>
        </p:txBody>
      </p:sp>
    </p:spTree>
    <p:extLst>
      <p:ext uri="{BB962C8B-B14F-4D97-AF65-F5344CB8AC3E}">
        <p14:creationId xmlns:p14="http://schemas.microsoft.com/office/powerpoint/2010/main" val="539464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130531"/>
            <a:ext cx="10515600" cy="5627716"/>
          </a:xfrm>
        </p:spPr>
        <p:txBody>
          <a:bodyPr>
            <a:normAutofit/>
          </a:bodyPr>
          <a:lstStyle/>
          <a:p>
            <a:pPr algn="just"/>
            <a:r>
              <a:rPr lang="it-IT" sz="3200" b="1" dirty="0"/>
              <a:t>Il servizio sportello per la raccolta delle iscrizioni </a:t>
            </a:r>
          </a:p>
          <a:p>
            <a:pPr marL="0" indent="0" algn="just">
              <a:buNone/>
            </a:pPr>
            <a:r>
              <a:rPr lang="it-IT" sz="3200" dirty="0"/>
              <a:t>Consente la gestione delle iscrizioni al trasporto scolastico da parte degli utenti. L’attivazione del servizio, nonché la decorrenza e la scadenza dello stesso, sono a discrezione dei Comuni. </a:t>
            </a:r>
          </a:p>
          <a:p>
            <a:pPr marL="0" indent="0" algn="just">
              <a:buNone/>
            </a:pPr>
            <a:r>
              <a:rPr lang="it-IT" sz="3200" b="1" dirty="0"/>
              <a:t>- Prezzo orario su costo manodopera</a:t>
            </a:r>
          </a:p>
          <a:p>
            <a:pPr marL="0" indent="0" algn="just">
              <a:buNone/>
            </a:pPr>
            <a:endParaRPr lang="it-IT" sz="3200" dirty="0"/>
          </a:p>
          <a:p>
            <a:pPr marL="0" indent="0" algn="just">
              <a:buNone/>
            </a:pPr>
            <a:r>
              <a:rPr lang="it-IT" sz="3200" dirty="0"/>
              <a:t>I Comuni potranno decidere se acquistare uno o più servizi accessori, anno per anno e in base a specifiche esigenze, ma solamente se attiveranno il servizio principale cioè il trasporto casa-scuola-casa</a:t>
            </a:r>
          </a:p>
          <a:p>
            <a:pPr marL="0" indent="0" algn="just">
              <a:buNone/>
            </a:pPr>
            <a:endParaRPr lang="it-IT" sz="3200" b="1" dirty="0"/>
          </a:p>
          <a:p>
            <a:pPr marL="0" indent="0" algn="just">
              <a:buNone/>
            </a:pPr>
            <a:endParaRPr lang="it-IT" sz="2900" b="1" dirty="0"/>
          </a:p>
        </p:txBody>
      </p:sp>
    </p:spTree>
    <p:extLst>
      <p:ext uri="{BB962C8B-B14F-4D97-AF65-F5344CB8AC3E}">
        <p14:creationId xmlns:p14="http://schemas.microsoft.com/office/powerpoint/2010/main" val="221762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130531"/>
            <a:ext cx="10515600" cy="5627716"/>
          </a:xfrm>
        </p:spPr>
        <p:txBody>
          <a:bodyPr>
            <a:noAutofit/>
          </a:bodyPr>
          <a:lstStyle/>
          <a:p>
            <a:pPr marL="0" indent="0" algn="just">
              <a:buNone/>
            </a:pPr>
            <a:r>
              <a:rPr lang="it-IT" sz="2100" b="1" u="sng" dirty="0"/>
              <a:t>Il servizio di disponibilità mezzi per attività curriculari e uscite didattiche </a:t>
            </a:r>
          </a:p>
          <a:p>
            <a:pPr marL="0" indent="0" algn="just">
              <a:buNone/>
            </a:pPr>
            <a:r>
              <a:rPr lang="it-IT" sz="2100" dirty="0"/>
              <a:t>Si diversifica dal classico trasporto casa-scuola-casa e da quello verso strutture decentrate, in quanto non è caratterizzato da sistematicità ed è oggetto di una programmazione che esula dalle competenze comunali sul trasporto in senso strettamente istituzionale. Esso consiste nell’acquisto di chilometri aggiuntivi a quelli previsti dal servizio di trasporto casa-scuola - casa.</a:t>
            </a:r>
          </a:p>
          <a:p>
            <a:pPr algn="just"/>
            <a:endParaRPr lang="it-IT" sz="2100" dirty="0" smtClean="0"/>
          </a:p>
          <a:p>
            <a:pPr algn="just"/>
            <a:r>
              <a:rPr lang="it-IT" sz="2100" dirty="0" smtClean="0"/>
              <a:t>- </a:t>
            </a:r>
            <a:r>
              <a:rPr lang="it-IT" sz="2100" b="1" dirty="0" smtClean="0"/>
              <a:t>prezzo </a:t>
            </a:r>
            <a:r>
              <a:rPr lang="it-IT" sz="2100" b="1" dirty="0"/>
              <a:t>al Km </a:t>
            </a:r>
            <a:r>
              <a:rPr lang="it-IT" sz="2100" dirty="0"/>
              <a:t>per il servizio disponibilità veicoli per attività curriculari e </a:t>
            </a:r>
            <a:r>
              <a:rPr lang="it-IT" sz="2100" dirty="0" smtClean="0"/>
              <a:t>uscite didattiche </a:t>
            </a:r>
            <a:r>
              <a:rPr lang="it-IT" sz="2100" dirty="0"/>
              <a:t>durante l’anno </a:t>
            </a:r>
            <a:r>
              <a:rPr lang="it-IT" sz="2100" dirty="0" smtClean="0"/>
              <a:t>scolastico;</a:t>
            </a:r>
            <a:endParaRPr lang="it-IT" sz="2100" dirty="0"/>
          </a:p>
          <a:p>
            <a:pPr algn="just"/>
            <a:r>
              <a:rPr lang="it-IT" sz="2100" dirty="0"/>
              <a:t>- </a:t>
            </a:r>
            <a:r>
              <a:rPr lang="it-IT" sz="2100" b="1" dirty="0"/>
              <a:t>prezzo al Km oltre a € 15,20/ora </a:t>
            </a:r>
            <a:r>
              <a:rPr lang="it-IT" sz="2100" dirty="0"/>
              <a:t>per il servizio di disponibilità veicoli </a:t>
            </a:r>
            <a:r>
              <a:rPr lang="it-IT" sz="2100" dirty="0" smtClean="0"/>
              <a:t>per attività </a:t>
            </a:r>
            <a:r>
              <a:rPr lang="it-IT" sz="2100" dirty="0"/>
              <a:t>curriculari e uscite didattiche oltre il calendario scolastico </a:t>
            </a:r>
            <a:r>
              <a:rPr lang="it-IT" sz="2100" dirty="0" smtClean="0"/>
              <a:t>trasporto </a:t>
            </a:r>
            <a:r>
              <a:rPr lang="it-IT" sz="2100" dirty="0"/>
              <a:t>giornaliero </a:t>
            </a:r>
            <a:r>
              <a:rPr lang="it-IT" sz="2100" b="1" dirty="0"/>
              <a:t>a carattere continuativo per </a:t>
            </a:r>
            <a:r>
              <a:rPr lang="it-IT" sz="2100" b="1" dirty="0" smtClean="0"/>
              <a:t>campi estivi </a:t>
            </a:r>
            <a:r>
              <a:rPr lang="it-IT" sz="2100" dirty="0"/>
              <a:t>secondo specifici tragitti indicati dai </a:t>
            </a:r>
            <a:r>
              <a:rPr lang="it-IT" sz="2100" dirty="0" smtClean="0"/>
              <a:t>Comuni;</a:t>
            </a:r>
            <a:endParaRPr lang="it-IT" sz="2100" dirty="0"/>
          </a:p>
          <a:p>
            <a:pPr algn="just"/>
            <a:r>
              <a:rPr lang="it-IT" sz="2100" dirty="0"/>
              <a:t>- </a:t>
            </a:r>
            <a:r>
              <a:rPr lang="it-IT" sz="2100" b="1" dirty="0"/>
              <a:t>prezzo forfettario </a:t>
            </a:r>
            <a:r>
              <a:rPr lang="it-IT" sz="2100" dirty="0"/>
              <a:t>indicato nella tabella riportata </a:t>
            </a:r>
            <a:r>
              <a:rPr lang="it-IT" sz="2100" dirty="0" smtClean="0"/>
              <a:t>per il </a:t>
            </a:r>
            <a:r>
              <a:rPr lang="it-IT" sz="2100" dirty="0"/>
              <a:t>servizio disponibilità veicoli per attività curriculari e uscite didattiche oltre </a:t>
            </a:r>
            <a:r>
              <a:rPr lang="it-IT" sz="2100" dirty="0" smtClean="0"/>
              <a:t>il calendario scolastico, </a:t>
            </a:r>
            <a:r>
              <a:rPr lang="it-IT" sz="2100" dirty="0"/>
              <a:t>nei mesi estivi, per attività ludico ricreative a carattere </a:t>
            </a:r>
            <a:r>
              <a:rPr lang="it-IT" sz="2100" dirty="0" smtClean="0"/>
              <a:t>non continuativo </a:t>
            </a:r>
            <a:r>
              <a:rPr lang="it-IT" sz="2100" dirty="0"/>
              <a:t>(es. trasporto giornaliero per località balneari o di montagna).</a:t>
            </a:r>
            <a:endParaRPr lang="it-IT" sz="2100" dirty="0"/>
          </a:p>
        </p:txBody>
      </p:sp>
    </p:spTree>
    <p:extLst>
      <p:ext uri="{BB962C8B-B14F-4D97-AF65-F5344CB8AC3E}">
        <p14:creationId xmlns:p14="http://schemas.microsoft.com/office/powerpoint/2010/main" val="809127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130531"/>
            <a:ext cx="10515600" cy="5627716"/>
          </a:xfrm>
        </p:spPr>
        <p:txBody>
          <a:bodyPr>
            <a:normAutofit/>
          </a:bodyPr>
          <a:lstStyle/>
          <a:p>
            <a:pPr algn="just"/>
            <a:endParaRPr lang="it-IT" sz="2600" dirty="0"/>
          </a:p>
        </p:txBody>
      </p:sp>
    </p:spTree>
    <p:extLst>
      <p:ext uri="{BB962C8B-B14F-4D97-AF65-F5344CB8AC3E}">
        <p14:creationId xmlns:p14="http://schemas.microsoft.com/office/powerpoint/2010/main" val="2299799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130531"/>
            <a:ext cx="10515600" cy="5627716"/>
          </a:xfrm>
        </p:spPr>
        <p:txBody>
          <a:bodyPr>
            <a:normAutofit fontScale="85000" lnSpcReduction="10000"/>
          </a:bodyPr>
          <a:lstStyle/>
          <a:p>
            <a:pPr marL="0" indent="0" algn="just">
              <a:buNone/>
            </a:pPr>
            <a:r>
              <a:rPr lang="it-IT" sz="3200" dirty="0"/>
              <a:t>La </a:t>
            </a:r>
            <a:r>
              <a:rPr lang="it-IT" sz="3200" b="1" dirty="0"/>
              <a:t>suddivisione in Lotti </a:t>
            </a:r>
            <a:r>
              <a:rPr lang="it-IT" sz="3200" dirty="0"/>
              <a:t>consente un più agevole accesso alla gara anche a imprese di piccole e medie dimensioni e accresce il tasso di concorrenzialità, a tutto vantaggio del contenimento dei costi per le Amministrazioni locali. </a:t>
            </a:r>
          </a:p>
          <a:p>
            <a:pPr marL="0" indent="0" algn="just">
              <a:buNone/>
            </a:pPr>
            <a:r>
              <a:rPr lang="it-IT" sz="3200" dirty="0"/>
              <a:t>Ciascun operatore economico potrà presentare offerta per uno o più Lotti e al medesimo operatore </a:t>
            </a:r>
            <a:r>
              <a:rPr lang="it-IT" sz="3200" b="1" dirty="0"/>
              <a:t>potranno essere aggiudicati fino ad un massimo di X Lotti</a:t>
            </a:r>
            <a:r>
              <a:rPr lang="it-IT" sz="3200" dirty="0"/>
              <a:t>. Tale previsione sarà inserita a salvaguardia della concorrenza nel mercato di riferimento, in quanto è parso opportuno limitare il rischio che una sola impresa o gruppo di imprese potesse aggiudicarsi l’intera fornitura per un periodo di 5 anni, rafforzando in tal modo in termini economici ed organizzativi la propria posizione sul mercato a scapito degli altri operatori del settore. </a:t>
            </a:r>
          </a:p>
          <a:p>
            <a:pPr marL="0" indent="0" algn="just">
              <a:buNone/>
            </a:pPr>
            <a:r>
              <a:rPr lang="it-IT" sz="3200" dirty="0"/>
              <a:t>La disposizione in esame, infatti, garantirebbe l’individuazione di differenti aggiudicatari, consentendo, nel contempo, di differenziare il rischio connesso ad inadempienze o inefficienze gestionali che dovessero verificarsi durante l’esecuzione del contratto. </a:t>
            </a:r>
            <a:endParaRPr lang="it-IT" sz="3200" b="1" dirty="0"/>
          </a:p>
          <a:p>
            <a:pPr marL="0" indent="0" algn="just">
              <a:buNone/>
            </a:pPr>
            <a:endParaRPr lang="it-IT" sz="2900" b="1" dirty="0"/>
          </a:p>
        </p:txBody>
      </p:sp>
    </p:spTree>
    <p:extLst>
      <p:ext uri="{BB962C8B-B14F-4D97-AF65-F5344CB8AC3E}">
        <p14:creationId xmlns:p14="http://schemas.microsoft.com/office/powerpoint/2010/main" val="35668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046922"/>
            <a:ext cx="10515600" cy="5811077"/>
          </a:xfrm>
        </p:spPr>
        <p:txBody>
          <a:bodyPr>
            <a:normAutofit fontScale="62500" lnSpcReduction="20000"/>
          </a:bodyPr>
          <a:lstStyle/>
          <a:p>
            <a:pPr algn="just">
              <a:buFontTx/>
              <a:buChar char="-"/>
            </a:pPr>
            <a:r>
              <a:rPr lang="it-IT" sz="3600" b="1" dirty="0"/>
              <a:t>Veicoli</a:t>
            </a:r>
          </a:p>
          <a:p>
            <a:pPr marL="0" indent="0" algn="just">
              <a:buNone/>
            </a:pPr>
            <a:r>
              <a:rPr lang="it-IT" sz="4000" dirty="0" err="1"/>
              <a:t>ll</a:t>
            </a:r>
            <a:r>
              <a:rPr lang="it-IT" sz="4000" dirty="0"/>
              <a:t> Fornitore dovrà utilizzare ogni categoria di veicolo suscettibile di essere utilizzato per il trasporto scolastico, rispettando la destinazione e l’uso dei veicoli e dei limiti imposti dalla normativa vigente. Ad ogni modo resta escluso l’utilizzo di veicoli che ammettono il trasporto in piedi e degli autobus con caratteristiche urbane.</a:t>
            </a:r>
          </a:p>
          <a:p>
            <a:pPr marL="0" indent="0" algn="just">
              <a:buNone/>
            </a:pPr>
            <a:r>
              <a:rPr lang="it-IT" sz="4000" dirty="0"/>
              <a:t>Inoltre, è previsto che: - tutti i veicoli siano rispondenti alle prescrizioni del D.M. 31 gennaio 1997 “Nuove disposizioni in materia di trasporto scolastico” e </a:t>
            </a:r>
            <a:r>
              <a:rPr lang="it-IT" sz="4000" dirty="0" err="1"/>
              <a:t>s.m.i.</a:t>
            </a:r>
            <a:r>
              <a:rPr lang="it-IT" sz="4000" dirty="0"/>
              <a:t>; - non possano essere utilizzati </a:t>
            </a:r>
            <a:r>
              <a:rPr lang="it-IT" sz="4000" b="1" dirty="0"/>
              <a:t>veicoli omologati EURO 0, EURO 1, EURO 2, EURO 3, EURO 4, EURO 5</a:t>
            </a:r>
            <a:r>
              <a:rPr lang="it-IT" sz="4000" dirty="0"/>
              <a:t>; - in ogni caso non possano essere utilizzati veicoli la cui data di immatricolazione sia antecedente di </a:t>
            </a:r>
            <a:r>
              <a:rPr lang="it-IT" sz="4000" b="1" dirty="0"/>
              <a:t>oltre 7 anni rispetto all’inizio dell’anno scolastico di utilizzo. </a:t>
            </a:r>
          </a:p>
          <a:p>
            <a:pPr marL="0" indent="0" algn="just">
              <a:buNone/>
            </a:pPr>
            <a:r>
              <a:rPr lang="it-IT" sz="4000" dirty="0"/>
              <a:t>Pertanto, il Fornitore </a:t>
            </a:r>
            <a:r>
              <a:rPr lang="it-IT" sz="4000" b="1" dirty="0"/>
              <a:t>si obbliga a sostituire progressivamente i veicoli </a:t>
            </a:r>
            <a:r>
              <a:rPr lang="it-IT" sz="4000" dirty="0"/>
              <a:t>che, nel corso degli anni di durata degli Ordinativi di Fornitura, dovessero via via superare il limite detto, con mezzi di più recente immatricolazione, mantenendo almeno le caratteristiche e le percentuali offerti in sede di gara. In deroga a quanto previsto al punto precedente ed in considerazione dell’utilizzo saltuario, l’immatricolazione dei veicoli utilizzati come sostituzione e riserva per avarie ed emergenze nonché dei mezzi concessi in comodato gratuito dai Comuni potrà essere antecedente di oltre 7 anni; </a:t>
            </a:r>
            <a:endParaRPr lang="it-IT" sz="4000" b="1" dirty="0"/>
          </a:p>
          <a:p>
            <a:pPr marL="0" indent="0" algn="just">
              <a:buNone/>
            </a:pPr>
            <a:endParaRPr lang="it-IT" sz="2900" b="1" dirty="0"/>
          </a:p>
        </p:txBody>
      </p:sp>
    </p:spTree>
    <p:extLst>
      <p:ext uri="{BB962C8B-B14F-4D97-AF65-F5344CB8AC3E}">
        <p14:creationId xmlns:p14="http://schemas.microsoft.com/office/powerpoint/2010/main" val="3617096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046922"/>
            <a:ext cx="10515600" cy="5811077"/>
          </a:xfrm>
        </p:spPr>
        <p:txBody>
          <a:bodyPr>
            <a:normAutofit fontScale="55000" lnSpcReduction="20000"/>
          </a:bodyPr>
          <a:lstStyle/>
          <a:p>
            <a:pPr algn="just">
              <a:buFontTx/>
              <a:buChar char="-"/>
            </a:pPr>
            <a:r>
              <a:rPr lang="it-IT" sz="3600" b="1" dirty="0"/>
              <a:t>Veicoli</a:t>
            </a:r>
            <a:r>
              <a:rPr lang="it-IT" sz="2900" b="1" dirty="0"/>
              <a:t> in comodato</a:t>
            </a:r>
          </a:p>
          <a:p>
            <a:pPr marL="0" indent="0" algn="just">
              <a:buNone/>
            </a:pPr>
            <a:r>
              <a:rPr lang="it-IT" sz="4500" dirty="0"/>
              <a:t>i veicoli di proprietà comunale potranno essere concessi al Fornitore per mezzo di contratto di comodato d’uso gratuito per tutta la durata del servizio. È rimessa all’autonomia contrattuale del Comune stabilirne il contenuto prevedendo almeno che </a:t>
            </a:r>
          </a:p>
          <a:p>
            <a:pPr algn="just"/>
            <a:r>
              <a:rPr lang="it-IT" sz="4500" dirty="0"/>
              <a:t>il contratto di comodato d’uso è stipulato a </a:t>
            </a:r>
            <a:r>
              <a:rPr lang="it-IT" sz="4500" b="1" dirty="0"/>
              <a:t>titolo gratuito</a:t>
            </a:r>
            <a:r>
              <a:rPr lang="it-IT" sz="4500" dirty="0"/>
              <a:t>; </a:t>
            </a:r>
          </a:p>
          <a:p>
            <a:pPr algn="just"/>
            <a:r>
              <a:rPr lang="it-IT" sz="4500" dirty="0"/>
              <a:t>l’organizzazione e la gestione complessiva del servizio restino esclusivamente in capo al Fornitore, al quale spetteranno: − il controllo sul servizio ed il coordinamento del personale impiegato; − </a:t>
            </a:r>
            <a:r>
              <a:rPr lang="it-IT" sz="4500" b="1" dirty="0"/>
              <a:t>ogni riparazione, sostituzione di componenti usurati nonché tutta la manutenzione ordinaria e straordinaria del mezzo, così come i rifornimenti di carburante, senza diritto di rivalsa sull’Ente Comunale</a:t>
            </a:r>
            <a:r>
              <a:rPr lang="it-IT" sz="4500" dirty="0"/>
              <a:t>; − il pagamento delle somme derivanti dalle violazioni del codice della strada e di ogni altro tipo di contravvenzione; − il monitoraggio di ogni adempimento previsto dalla legge sul mezzo e in particolare tutte le revisioni obbligatorie per legge; − la sostituzione temporanea del veicolo di proprietà comunale; − la sostituzione permanente del veicolo di proprietà comunale. La sostituzione andrà concordata col Comune proprietario.</a:t>
            </a:r>
          </a:p>
          <a:p>
            <a:pPr algn="just"/>
            <a:endParaRPr lang="it-IT" sz="4500" b="1" dirty="0"/>
          </a:p>
        </p:txBody>
      </p:sp>
    </p:spTree>
    <p:extLst>
      <p:ext uri="{BB962C8B-B14F-4D97-AF65-F5344CB8AC3E}">
        <p14:creationId xmlns:p14="http://schemas.microsoft.com/office/powerpoint/2010/main" val="2624615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130531"/>
            <a:ext cx="10515600" cy="5627716"/>
          </a:xfrm>
        </p:spPr>
        <p:txBody>
          <a:bodyPr>
            <a:normAutofit lnSpcReduction="10000"/>
          </a:bodyPr>
          <a:lstStyle/>
          <a:p>
            <a:pPr algn="just"/>
            <a:r>
              <a:rPr lang="it-IT" sz="2700" dirty="0"/>
              <a:t>Il Fornitore è tenuto a produrre al Comune, con </a:t>
            </a:r>
            <a:r>
              <a:rPr lang="it-IT" sz="2700" b="1" dirty="0"/>
              <a:t>cadenza mensile</a:t>
            </a:r>
            <a:r>
              <a:rPr lang="it-IT" sz="2700" dirty="0"/>
              <a:t>, </a:t>
            </a:r>
            <a:r>
              <a:rPr lang="it-IT" sz="2700" b="1" dirty="0"/>
              <a:t>specifici </a:t>
            </a:r>
            <a:r>
              <a:rPr lang="it-IT" sz="2700" b="1" dirty="0"/>
              <a:t>report (servizio </a:t>
            </a:r>
            <a:r>
              <a:rPr lang="it-IT" sz="2700" b="1" dirty="0"/>
              <a:t>di reportistica)</a:t>
            </a:r>
            <a:r>
              <a:rPr lang="it-IT" sz="2700" dirty="0"/>
              <a:t> riportanti per ciascuna linea, nonché per le eventuali </a:t>
            </a:r>
            <a:r>
              <a:rPr lang="it-IT" sz="2700" dirty="0" err="1"/>
              <a:t>corseextra</a:t>
            </a:r>
            <a:r>
              <a:rPr lang="it-IT" sz="2700" dirty="0"/>
              <a:t> </a:t>
            </a:r>
            <a:r>
              <a:rPr lang="it-IT" sz="2700" dirty="0"/>
              <a:t>scolastiche: il numero delle corse eseguite, i Km percorsi (per ogni corsa) e le </a:t>
            </a:r>
            <a:r>
              <a:rPr lang="it-IT" sz="2700" dirty="0"/>
              <a:t>ore per </a:t>
            </a:r>
            <a:r>
              <a:rPr lang="it-IT" sz="2700" dirty="0"/>
              <a:t>il servizio di accompagnamento, qualora tale servizio sia stato reso nel mese </a:t>
            </a:r>
            <a:r>
              <a:rPr lang="it-IT" sz="2700" dirty="0"/>
              <a:t>di riferimento</a:t>
            </a:r>
            <a:r>
              <a:rPr lang="it-IT" sz="2700" dirty="0"/>
              <a:t>. È compito del personale del Fornitore procedere alla verifica del </a:t>
            </a:r>
            <a:r>
              <a:rPr lang="it-IT" sz="2700" dirty="0"/>
              <a:t>possesso, in </a:t>
            </a:r>
            <a:r>
              <a:rPr lang="it-IT" sz="2700" dirty="0"/>
              <a:t>capo agli utenti, di regolare e conforme titolo di legittimazione alla fruizione </a:t>
            </a:r>
            <a:r>
              <a:rPr lang="it-IT" sz="2700" dirty="0"/>
              <a:t>del servizio </a:t>
            </a:r>
            <a:r>
              <a:rPr lang="it-IT" sz="2700" dirty="0"/>
              <a:t>(o analogo provvedimento comunale), segnalando al Comune chi ne </a:t>
            </a:r>
            <a:r>
              <a:rPr lang="it-IT" sz="2700" dirty="0"/>
              <a:t>risultasse sprovvisto</a:t>
            </a:r>
            <a:r>
              <a:rPr lang="it-IT" sz="2700" dirty="0"/>
              <a:t>.</a:t>
            </a:r>
          </a:p>
          <a:p>
            <a:pPr algn="just"/>
            <a:r>
              <a:rPr lang="it-IT" sz="2700" dirty="0"/>
              <a:t>Al </a:t>
            </a:r>
            <a:r>
              <a:rPr lang="it-IT" sz="2700" dirty="0"/>
              <a:t>termine di </a:t>
            </a:r>
            <a:r>
              <a:rPr lang="it-IT" sz="2700" b="1" dirty="0"/>
              <a:t>ogni anno scolastico </a:t>
            </a:r>
            <a:r>
              <a:rPr lang="it-IT" sz="2700" dirty="0"/>
              <a:t>– di norma entro il 15 di luglio – il Fornitore è </a:t>
            </a:r>
            <a:r>
              <a:rPr lang="it-IT" sz="2700" dirty="0"/>
              <a:t>tenuto a </a:t>
            </a:r>
            <a:r>
              <a:rPr lang="it-IT" sz="2700" dirty="0"/>
              <a:t>produrre al Comune una </a:t>
            </a:r>
            <a:r>
              <a:rPr lang="it-IT" sz="2700" b="1" dirty="0"/>
              <a:t>sintetica relazione (report) </a:t>
            </a:r>
            <a:r>
              <a:rPr lang="it-IT" sz="2700" dirty="0"/>
              <a:t>in merito all’andamento </a:t>
            </a:r>
            <a:r>
              <a:rPr lang="it-IT" sz="2700" dirty="0"/>
              <a:t>del servizio </a:t>
            </a:r>
            <a:r>
              <a:rPr lang="it-IT" sz="2700" dirty="0"/>
              <a:t>nel corso dell’anno scolastico appena concluso, evidenziando criticità, </a:t>
            </a:r>
            <a:r>
              <a:rPr lang="it-IT" sz="2700" dirty="0"/>
              <a:t>punti di </a:t>
            </a:r>
            <a:r>
              <a:rPr lang="it-IT" sz="2700" dirty="0"/>
              <a:t>forza e aree di miglioramento del servizio. Il Comune si riserva di porre in </a:t>
            </a:r>
            <a:r>
              <a:rPr lang="it-IT" sz="2700" dirty="0"/>
              <a:t>essere iniziative </a:t>
            </a:r>
            <a:r>
              <a:rPr lang="it-IT" sz="2700" dirty="0"/>
              <a:t>finalizzate alla valutazione di gradimento del servizio da parte degli utenti.</a:t>
            </a:r>
          </a:p>
          <a:p>
            <a:endParaRPr lang="it-IT" sz="2600" dirty="0">
              <a:latin typeface="Calibri (corpo)"/>
            </a:endParaRPr>
          </a:p>
        </p:txBody>
      </p:sp>
    </p:spTree>
    <p:extLst>
      <p:ext uri="{BB962C8B-B14F-4D97-AF65-F5344CB8AC3E}">
        <p14:creationId xmlns:p14="http://schemas.microsoft.com/office/powerpoint/2010/main" val="182414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130531"/>
            <a:ext cx="10515600" cy="5627716"/>
          </a:xfrm>
        </p:spPr>
        <p:txBody>
          <a:bodyPr>
            <a:normAutofit/>
          </a:bodyPr>
          <a:lstStyle/>
          <a:p>
            <a:pPr algn="just"/>
            <a:r>
              <a:rPr lang="it-IT" sz="2600" b="1" u="sng" dirty="0"/>
              <a:t>La clausola sociale </a:t>
            </a:r>
          </a:p>
          <a:p>
            <a:pPr marL="0" indent="0" algn="just">
              <a:buNone/>
            </a:pPr>
            <a:r>
              <a:rPr lang="it-IT" sz="2600" dirty="0"/>
              <a:t>Verrà applicata con riferimento ai singoli contratti derivati delle Convenzioni, in esito ad una verifica congiunta tra Comune contraente, Fornitore e Sindacati in merito al personale da riassorbire. Se del caso, il Fornitore dovrà elaborare un </a:t>
            </a:r>
            <a:r>
              <a:rPr lang="it-IT" sz="2600" b="1" dirty="0"/>
              <a:t>progetto di assorbimento del personale </a:t>
            </a:r>
            <a:r>
              <a:rPr lang="it-IT" sz="2600" dirty="0"/>
              <a:t>dell’impresa uscente.</a:t>
            </a:r>
          </a:p>
          <a:p>
            <a:pPr marL="0" indent="0" algn="just">
              <a:buNone/>
            </a:pPr>
            <a:r>
              <a:rPr lang="it-IT" sz="2600" dirty="0"/>
              <a:t>Le Convenzioni prevedono inoltre una tutela particolare per </a:t>
            </a:r>
            <a:r>
              <a:rPr lang="it-IT" sz="2600" b="1" dirty="0"/>
              <a:t>categorie svantaggiate</a:t>
            </a:r>
            <a:r>
              <a:rPr lang="it-IT" sz="2600" dirty="0"/>
              <a:t>, i cui appartenenti potranno essere impiegati, entro i limiti indicati nel Disciplinare, nell’attività di accompagnamento. A tal fine il Fornitore dovrà elaborare il programma di inserimento lavorativo del personale svantaggiato.</a:t>
            </a:r>
          </a:p>
        </p:txBody>
      </p:sp>
    </p:spTree>
    <p:extLst>
      <p:ext uri="{BB962C8B-B14F-4D97-AF65-F5344CB8AC3E}">
        <p14:creationId xmlns:p14="http://schemas.microsoft.com/office/powerpoint/2010/main" val="3648189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defRPr/>
            </a:pPr>
            <a:r>
              <a:rPr lang="it-IT" sz="2800" b="1" dirty="0">
                <a:solidFill>
                  <a:srgbClr val="C00000"/>
                </a:solidFill>
                <a:latin typeface="Arial" pitchFamily="34" charset="0"/>
                <a:ea typeface="+mn-ea"/>
                <a:cs typeface="Arial" pitchFamily="34" charset="0"/>
              </a:rPr>
              <a:t>SERVIZIO DI TRASPORTO SCOLASTICO</a:t>
            </a:r>
            <a:br>
              <a:rPr lang="it-IT" sz="2800" b="1" dirty="0">
                <a:solidFill>
                  <a:srgbClr val="C00000"/>
                </a:solidFill>
                <a:latin typeface="Arial" pitchFamily="34" charset="0"/>
                <a:ea typeface="+mn-ea"/>
                <a:cs typeface="Arial" pitchFamily="34" charset="0"/>
              </a:rPr>
            </a:br>
            <a:endParaRPr lang="it-IT" dirty="0"/>
          </a:p>
        </p:txBody>
      </p:sp>
      <p:sp>
        <p:nvSpPr>
          <p:cNvPr id="3" name="Segnaposto contenuto 2"/>
          <p:cNvSpPr>
            <a:spLocks noGrp="1"/>
          </p:cNvSpPr>
          <p:nvPr>
            <p:ph idx="1"/>
          </p:nvPr>
        </p:nvSpPr>
        <p:spPr/>
        <p:txBody>
          <a:bodyPr>
            <a:normAutofit/>
          </a:bodyPr>
          <a:lstStyle/>
          <a:p>
            <a:pPr marL="0" indent="0">
              <a:buNone/>
            </a:pPr>
            <a:r>
              <a:rPr lang="it-IT" sz="2600" b="1" u="sng" dirty="0"/>
              <a:t>Come viene svolto il servizio e come verrà svolto nei prossimi </a:t>
            </a:r>
            <a:r>
              <a:rPr lang="it-IT" sz="2600" b="1" u="sng" dirty="0" err="1"/>
              <a:t>aa.ss</a:t>
            </a:r>
            <a:r>
              <a:rPr lang="it-IT" sz="2600" b="1" u="sng" dirty="0"/>
              <a:t>.</a:t>
            </a:r>
          </a:p>
          <a:p>
            <a:r>
              <a:rPr lang="it-IT" sz="2600" dirty="0"/>
              <a:t>in gestione DIRETTA, cioè con proprio personale e propri mezzi</a:t>
            </a:r>
          </a:p>
          <a:p>
            <a:r>
              <a:rPr lang="it-IT" sz="2600" dirty="0"/>
              <a:t>in </a:t>
            </a:r>
            <a:r>
              <a:rPr lang="it-IT" sz="2600" dirty="0" err="1"/>
              <a:t>house</a:t>
            </a:r>
            <a:r>
              <a:rPr lang="it-IT" sz="2600" dirty="0"/>
              <a:t> (tramite società partecipata dal Comune)</a:t>
            </a:r>
          </a:p>
          <a:p>
            <a:r>
              <a:rPr lang="it-IT" sz="2600" dirty="0"/>
              <a:t>in APPALTO ad aziende di trasporto private</a:t>
            </a:r>
          </a:p>
          <a:p>
            <a:r>
              <a:rPr lang="it-IT" sz="2600" dirty="0"/>
              <a:t>a mezzo di NOLEGGIO con conducente</a:t>
            </a:r>
          </a:p>
          <a:p>
            <a:r>
              <a:rPr lang="it-IT" sz="2600" dirty="0"/>
              <a:t>in gestione MISTA (parte in APPALTO, parte in ECONOMIA)</a:t>
            </a:r>
          </a:p>
          <a:p>
            <a:r>
              <a:rPr lang="it-IT" sz="2600" dirty="0"/>
              <a:t>con il trasporto pubblico locale (TPL)</a:t>
            </a:r>
          </a:p>
          <a:p>
            <a:r>
              <a:rPr lang="it-IT" sz="2600" dirty="0"/>
              <a:t>altro (Concessione)</a:t>
            </a:r>
          </a:p>
        </p:txBody>
      </p:sp>
    </p:spTree>
    <p:extLst>
      <p:ext uri="{BB962C8B-B14F-4D97-AF65-F5344CB8AC3E}">
        <p14:creationId xmlns:p14="http://schemas.microsoft.com/office/powerpoint/2010/main" val="386569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6952" y="321429"/>
            <a:ext cx="10972800" cy="1156990"/>
          </a:xfrm>
        </p:spPr>
        <p:txBody>
          <a:bodyPr/>
          <a:lstStyle/>
          <a:p>
            <a:r>
              <a:rPr lang="it-IT" dirty="0"/>
              <a:t>Gli acquisti aggregati</a:t>
            </a:r>
          </a:p>
        </p:txBody>
      </p:sp>
      <p:sp>
        <p:nvSpPr>
          <p:cNvPr id="3" name="Rettangolo 2"/>
          <p:cNvSpPr/>
          <p:nvPr/>
        </p:nvSpPr>
        <p:spPr>
          <a:xfrm>
            <a:off x="182879" y="1225689"/>
            <a:ext cx="11878888" cy="607858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La riduzione dei centri di spesa della Pubblica Amministrazione è uno degli obiettivi principali del </a:t>
            </a:r>
            <a: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Sistema nazionale degli approvvigionamenti pubblici, </a:t>
            </a:r>
            <a:r>
              <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disegnato dal Legislatore con il DL 24 aprile 2014, n. 66.</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9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Il numero di “stazioni appaltanti” in ambito pubblico – ovvero gli enti che bandiscono gare – è stimato in circa 35mila unità che, per comportamenti di acquisto disomogenei e frammentati, non hanno beneficiato pienamente degli effetti di un’azione coordinata e sistemica di aggregazione della spesa, tra cui: economie di scala, riferimenti univoci di prezzo, trasparenza, maggiore controllo.</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Per tali motivi, una delle misure previste dal DL 66/2014 è stata l’istituzione di un elenco di </a:t>
            </a:r>
            <a:r>
              <a:rPr kumimoji="0" lang="it-IT" sz="22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35 soggetti aggregatori: </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attualmente sono </a:t>
            </a:r>
            <a:r>
              <a:rPr kumimoji="0" lang="it-IT" sz="22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32</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e ne fanno parte </a:t>
            </a:r>
            <a:r>
              <a:rPr kumimoji="0" lang="it-IT" sz="22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Consip</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in qualità di Centrale acquisti nazionale, le 21 Centrali acquisti regionali, 9 Città metropolitane e 1 Provincia.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algn="just"/>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Questi soggetti hanno il compito di aggregare i fabbisogni delle amministrazioni dei rispettivi ambiti territoriali e di gestire le procedure di gara su specifiche </a:t>
            </a:r>
            <a:r>
              <a:rPr kumimoji="0" lang="it-IT" sz="22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aree merceologiche</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 e al di sopra di determinate </a:t>
            </a:r>
            <a:r>
              <a:rPr kumimoji="0" lang="it-IT" sz="22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soglie di valore</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 individuate con uno specifico Decreto del Presidente del Consiglio dei Ministri (</a:t>
            </a:r>
            <a:r>
              <a:rPr kumimoji="0" lang="it-IT" sz="22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Dpcm</a:t>
            </a:r>
            <a:r>
              <a:rPr kumimoji="0" lang="it-IT"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2018</a:t>
            </a:r>
            <a:r>
              <a:rPr kumimoji="0" lang="it-IT" b="0" i="1" u="none" strike="noStrike" kern="1200" cap="none" spc="0" normalizeH="0" baseline="0" noProof="0" dirty="0">
                <a:ln>
                  <a:noFill/>
                </a:ln>
                <a:solidFill>
                  <a:prstClr val="black"/>
                </a:solidFill>
                <a:effectLst/>
                <a:uLnTx/>
                <a:uFillTx/>
                <a:latin typeface="Calibri" panose="020F0502020204030204" pitchFamily="34" charset="0"/>
              </a:rPr>
              <a:t>) (art.1, comma 2 : «</a:t>
            </a:r>
            <a:r>
              <a:rPr lang="it-IT" i="1"/>
              <a:t>Nel </a:t>
            </a:r>
            <a:r>
              <a:rPr lang="it-IT" i="1" dirty="0"/>
              <a:t>caso di gare pluriennali, le soglie indicate al presente articolo sono da intendersi riferite all'importo a base d'asta relativo </a:t>
            </a:r>
            <a:r>
              <a:rPr lang="it-IT" i="1"/>
              <a:t>all'intero periodo»)</a:t>
            </a:r>
            <a:r>
              <a:rPr kumimoji="0" lang="it-IT" sz="2200" b="0" i="1" u="none" strike="noStrike" kern="1200" cap="none" spc="0" normalizeH="0" baseline="0" noProof="0" dirty="0">
                <a:ln>
                  <a:noFill/>
                </a:ln>
                <a:solidFill>
                  <a:prstClr val="black"/>
                </a:solidFill>
                <a:effectLst/>
                <a:uLnTx/>
                <a:uFillTx/>
                <a:latin typeface="Calibri" panose="020F050202020403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8069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endParaRPr lang="it-IT" dirty="0"/>
          </a:p>
        </p:txBody>
      </p:sp>
      <p:graphicFrame>
        <p:nvGraphicFramePr>
          <p:cNvPr id="4" name="Tabella 3"/>
          <p:cNvGraphicFramePr>
            <a:graphicFrameLocks noGrp="1"/>
          </p:cNvGraphicFramePr>
          <p:nvPr/>
        </p:nvGraphicFramePr>
        <p:xfrm>
          <a:off x="1933575" y="1436814"/>
          <a:ext cx="8324850" cy="5022173"/>
        </p:xfrm>
        <a:graphic>
          <a:graphicData uri="http://schemas.openxmlformats.org/drawingml/2006/table">
            <a:tbl>
              <a:tblPr/>
              <a:tblGrid>
                <a:gridCol w="4525126">
                  <a:extLst>
                    <a:ext uri="{9D8B030D-6E8A-4147-A177-3AD203B41FA5}">
                      <a16:colId xmlns:a16="http://schemas.microsoft.com/office/drawing/2014/main" val="3782940077"/>
                    </a:ext>
                  </a:extLst>
                </a:gridCol>
                <a:gridCol w="2245292">
                  <a:extLst>
                    <a:ext uri="{9D8B030D-6E8A-4147-A177-3AD203B41FA5}">
                      <a16:colId xmlns:a16="http://schemas.microsoft.com/office/drawing/2014/main" val="1680915662"/>
                    </a:ext>
                  </a:extLst>
                </a:gridCol>
                <a:gridCol w="1554432">
                  <a:extLst>
                    <a:ext uri="{9D8B030D-6E8A-4147-A177-3AD203B41FA5}">
                      <a16:colId xmlns:a16="http://schemas.microsoft.com/office/drawing/2014/main" val="4152100687"/>
                    </a:ext>
                  </a:extLst>
                </a:gridCol>
              </a:tblGrid>
              <a:tr h="386321">
                <a:tc gridSpan="3">
                  <a:txBody>
                    <a:bodyPr/>
                    <a:lstStyle/>
                    <a:p>
                      <a:r>
                        <a:rPr lang="it-IT" b="1" dirty="0">
                          <a:effectLst/>
                          <a:latin typeface="Calibri" panose="020F0502020204030204" pitchFamily="34" charset="0"/>
                        </a:rPr>
                        <a:t>SPESA COMUNE</a:t>
                      </a:r>
                      <a:endParaRPr lang="it-IT" dirty="0">
                        <a:effectLst/>
                        <a:latin typeface="Calibri" panose="020F0502020204030204" pitchFamily="34" charset="0"/>
                      </a:endParaRPr>
                    </a:p>
                  </a:txBody>
                  <a:tcPr marL="0" marR="0" marT="0" marB="0" anchor="ctr">
                    <a:lnL>
                      <a:noFill/>
                    </a:lnL>
                    <a:lnR>
                      <a:noFill/>
                    </a:lnR>
                    <a:lnT>
                      <a:noFill/>
                    </a:lnT>
                    <a:lnB>
                      <a:noFill/>
                    </a:lnB>
                    <a:solidFill>
                      <a:srgbClr val="F1F2F4"/>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87410376"/>
                  </a:ext>
                </a:extLst>
              </a:tr>
              <a:tr h="386321">
                <a:tc>
                  <a:txBody>
                    <a:bodyPr/>
                    <a:lstStyle/>
                    <a:p>
                      <a:r>
                        <a:rPr lang="it-IT" dirty="0">
                          <a:effectLst/>
                          <a:latin typeface="Calibri" panose="020F0502020204030204" pitchFamily="34" charset="0"/>
                        </a:rPr>
                        <a:t>Vigilanza armata</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r"/>
                      <a:r>
                        <a:rPr lang="it-IT">
                          <a:effectLst/>
                          <a:latin typeface="Calibri" panose="020F0502020204030204" pitchFamily="34" charset="0"/>
                        </a:rPr>
                        <a:t>40.000</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ctr"/>
                      <a:r>
                        <a:rPr lang="it-IT">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E3E6E8"/>
                    </a:solidFill>
                  </a:tcPr>
                </a:tc>
                <a:extLst>
                  <a:ext uri="{0D108BD9-81ED-4DB2-BD59-A6C34878D82A}">
                    <a16:rowId xmlns:a16="http://schemas.microsoft.com/office/drawing/2014/main" val="2302462407"/>
                  </a:ext>
                </a:extLst>
              </a:tr>
              <a:tr h="772642">
                <a:tc>
                  <a:txBody>
                    <a:bodyPr/>
                    <a:lstStyle/>
                    <a:p>
                      <a:r>
                        <a:rPr lang="it-IT">
                          <a:effectLst/>
                          <a:latin typeface="Calibri" panose="020F0502020204030204" pitchFamily="34" charset="0"/>
                        </a:rPr>
                        <a:t>Facility management immobili</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r"/>
                      <a:r>
                        <a:rPr lang="it-IT">
                          <a:effectLst/>
                          <a:latin typeface="Calibri" panose="020F0502020204030204" pitchFamily="34" charset="0"/>
                        </a:rPr>
                        <a:t>Soglia comunitaria</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ctr"/>
                      <a:r>
                        <a:rPr lang="it-IT">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F1F2F4"/>
                    </a:solidFill>
                  </a:tcPr>
                </a:tc>
                <a:extLst>
                  <a:ext uri="{0D108BD9-81ED-4DB2-BD59-A6C34878D82A}">
                    <a16:rowId xmlns:a16="http://schemas.microsoft.com/office/drawing/2014/main" val="1492975168"/>
                  </a:ext>
                </a:extLst>
              </a:tr>
              <a:tr h="772642">
                <a:tc>
                  <a:txBody>
                    <a:bodyPr/>
                    <a:lstStyle/>
                    <a:p>
                      <a:r>
                        <a:rPr lang="it-IT">
                          <a:effectLst/>
                          <a:latin typeface="Calibri" panose="020F0502020204030204" pitchFamily="34" charset="0"/>
                        </a:rPr>
                        <a:t>Pulizia immobili</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r"/>
                      <a:r>
                        <a:rPr lang="it-IT">
                          <a:effectLst/>
                          <a:latin typeface="Calibri" panose="020F0502020204030204" pitchFamily="34" charset="0"/>
                        </a:rPr>
                        <a:t>Soglia comunitaria</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ctr"/>
                      <a:r>
                        <a:rPr lang="it-IT" dirty="0">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E3E6E8"/>
                    </a:solidFill>
                  </a:tcPr>
                </a:tc>
                <a:extLst>
                  <a:ext uri="{0D108BD9-81ED-4DB2-BD59-A6C34878D82A}">
                    <a16:rowId xmlns:a16="http://schemas.microsoft.com/office/drawing/2014/main" val="3043429079"/>
                  </a:ext>
                </a:extLst>
              </a:tr>
              <a:tr h="386321">
                <a:tc>
                  <a:txBody>
                    <a:bodyPr/>
                    <a:lstStyle/>
                    <a:p>
                      <a:r>
                        <a:rPr lang="it-IT">
                          <a:effectLst/>
                          <a:latin typeface="Calibri" panose="020F0502020204030204" pitchFamily="34" charset="0"/>
                        </a:rPr>
                        <a:t>Guardiania</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r"/>
                      <a:r>
                        <a:rPr lang="it-IT">
                          <a:effectLst/>
                          <a:latin typeface="Calibri" panose="020F0502020204030204" pitchFamily="34" charset="0"/>
                        </a:rPr>
                        <a:t>40.000</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ctr"/>
                      <a:r>
                        <a:rPr lang="it-IT">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F1F2F4"/>
                    </a:solidFill>
                  </a:tcPr>
                </a:tc>
                <a:extLst>
                  <a:ext uri="{0D108BD9-81ED-4DB2-BD59-A6C34878D82A}">
                    <a16:rowId xmlns:a16="http://schemas.microsoft.com/office/drawing/2014/main" val="1292911436"/>
                  </a:ext>
                </a:extLst>
              </a:tr>
              <a:tr h="772642">
                <a:tc>
                  <a:txBody>
                    <a:bodyPr/>
                    <a:lstStyle/>
                    <a:p>
                      <a:r>
                        <a:rPr lang="it-IT">
                          <a:effectLst/>
                          <a:latin typeface="Calibri" panose="020F0502020204030204" pitchFamily="34" charset="0"/>
                        </a:rPr>
                        <a:t>Manutenzione immobili e impianti</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r"/>
                      <a:r>
                        <a:rPr lang="it-IT">
                          <a:effectLst/>
                          <a:latin typeface="Calibri" panose="020F0502020204030204" pitchFamily="34" charset="0"/>
                        </a:rPr>
                        <a:t>Soglia comunitaria</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E3E6E8"/>
                    </a:solidFill>
                  </a:tcPr>
                </a:tc>
                <a:tc>
                  <a:txBody>
                    <a:bodyPr/>
                    <a:lstStyle/>
                    <a:p>
                      <a:pPr algn="ctr"/>
                      <a:r>
                        <a:rPr lang="it-IT">
                          <a:effectLst/>
                          <a:latin typeface="Calibri" panose="020F0502020204030204" pitchFamily="34" charset="0"/>
                        </a:rPr>
                        <a:t>2016</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E3E6E8"/>
                    </a:solidFill>
                  </a:tcPr>
                </a:tc>
                <a:extLst>
                  <a:ext uri="{0D108BD9-81ED-4DB2-BD59-A6C34878D82A}">
                    <a16:rowId xmlns:a16="http://schemas.microsoft.com/office/drawing/2014/main" val="178007244"/>
                  </a:ext>
                </a:extLst>
              </a:tr>
              <a:tr h="772642">
                <a:tc>
                  <a:txBody>
                    <a:bodyPr/>
                    <a:lstStyle/>
                    <a:p>
                      <a:r>
                        <a:rPr lang="it-IT">
                          <a:effectLst/>
                          <a:latin typeface="Calibri" panose="020F0502020204030204" pitchFamily="34" charset="0"/>
                        </a:rPr>
                        <a:t>Servizio di trasporto scolastico</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r"/>
                      <a:r>
                        <a:rPr lang="it-IT">
                          <a:effectLst/>
                          <a:latin typeface="Calibri" panose="020F0502020204030204" pitchFamily="34" charset="0"/>
                        </a:rPr>
                        <a:t>40.000</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F1F2F4"/>
                    </a:solidFill>
                  </a:tcPr>
                </a:tc>
                <a:tc>
                  <a:txBody>
                    <a:bodyPr/>
                    <a:lstStyle/>
                    <a:p>
                      <a:pPr algn="ctr"/>
                      <a:r>
                        <a:rPr lang="it-IT">
                          <a:effectLst/>
                          <a:latin typeface="Calibri" panose="020F0502020204030204" pitchFamily="34" charset="0"/>
                        </a:rPr>
                        <a:t>2018</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F1F2F4"/>
                    </a:solidFill>
                  </a:tcPr>
                </a:tc>
                <a:extLst>
                  <a:ext uri="{0D108BD9-81ED-4DB2-BD59-A6C34878D82A}">
                    <a16:rowId xmlns:a16="http://schemas.microsoft.com/office/drawing/2014/main" val="35781421"/>
                  </a:ext>
                </a:extLst>
              </a:tr>
              <a:tr h="772642">
                <a:tc>
                  <a:txBody>
                    <a:bodyPr/>
                    <a:lstStyle/>
                    <a:p>
                      <a:r>
                        <a:rPr lang="it-IT">
                          <a:effectLst/>
                          <a:latin typeface="Calibri" panose="020F0502020204030204" pitchFamily="34" charset="0"/>
                        </a:rPr>
                        <a:t>Manutenzione strade – servizi e forniture</a:t>
                      </a:r>
                    </a:p>
                  </a:txBody>
                  <a:tcPr marL="0" marR="0" marT="0" marB="0" anchor="ctr">
                    <a:lnL>
                      <a:noFill/>
                    </a:lnL>
                    <a:lnR w="9525" cap="flat" cmpd="sng" algn="ctr">
                      <a:solidFill>
                        <a:srgbClr val="EEEEEE"/>
                      </a:solidFill>
                      <a:prstDash val="solid"/>
                      <a:round/>
                      <a:headEnd type="none" w="med" len="med"/>
                      <a:tailEnd type="none" w="med" len="med"/>
                    </a:lnR>
                    <a:lnT>
                      <a:noFill/>
                    </a:lnT>
                    <a:lnB>
                      <a:noFill/>
                    </a:lnB>
                    <a:solidFill>
                      <a:srgbClr val="F7F7F7"/>
                    </a:solidFill>
                  </a:tcPr>
                </a:tc>
                <a:tc>
                  <a:txBody>
                    <a:bodyPr/>
                    <a:lstStyle/>
                    <a:p>
                      <a:pPr algn="r"/>
                      <a:r>
                        <a:rPr lang="it-IT">
                          <a:effectLst/>
                          <a:latin typeface="Calibri" panose="020F0502020204030204" pitchFamily="34" charset="0"/>
                        </a:rPr>
                        <a:t>Soglia comunitaria</a:t>
                      </a:r>
                    </a:p>
                  </a:txBody>
                  <a:tcPr marL="0" marR="0" marT="0" marB="0"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a:noFill/>
                    </a:lnT>
                    <a:lnB>
                      <a:noFill/>
                    </a:lnB>
                    <a:solidFill>
                      <a:srgbClr val="F7F7F7"/>
                    </a:solidFill>
                  </a:tcPr>
                </a:tc>
                <a:tc>
                  <a:txBody>
                    <a:bodyPr/>
                    <a:lstStyle/>
                    <a:p>
                      <a:pPr algn="ctr"/>
                      <a:r>
                        <a:rPr lang="it-IT" dirty="0">
                          <a:effectLst/>
                          <a:latin typeface="Calibri" panose="020F0502020204030204" pitchFamily="34" charset="0"/>
                        </a:rPr>
                        <a:t>2018</a:t>
                      </a:r>
                    </a:p>
                  </a:txBody>
                  <a:tcPr marL="0" marR="0" marT="0" marB="0" anchor="ctr">
                    <a:lnL w="9525" cap="flat" cmpd="sng" algn="ctr">
                      <a:solidFill>
                        <a:srgbClr val="EEEEEE"/>
                      </a:solidFill>
                      <a:prstDash val="solid"/>
                      <a:round/>
                      <a:headEnd type="none" w="med" len="med"/>
                      <a:tailEnd type="none" w="med" len="med"/>
                    </a:lnL>
                    <a:lnR>
                      <a:noFill/>
                    </a:lnR>
                    <a:lnT>
                      <a:noFill/>
                    </a:lnT>
                    <a:lnB>
                      <a:noFill/>
                    </a:lnB>
                    <a:solidFill>
                      <a:srgbClr val="F7F7F7"/>
                    </a:solidFill>
                  </a:tcPr>
                </a:tc>
                <a:extLst>
                  <a:ext uri="{0D108BD9-81ED-4DB2-BD59-A6C34878D82A}">
                    <a16:rowId xmlns:a16="http://schemas.microsoft.com/office/drawing/2014/main" val="3600942765"/>
                  </a:ext>
                </a:extLst>
              </a:tr>
            </a:tbl>
          </a:graphicData>
        </a:graphic>
      </p:graphicFrame>
      <p:sp>
        <p:nvSpPr>
          <p:cNvPr id="5" name="Titolo 1"/>
          <p:cNvSpPr txBox="1">
            <a:spLocks/>
          </p:cNvSpPr>
          <p:nvPr/>
        </p:nvSpPr>
        <p:spPr>
          <a:xfrm>
            <a:off x="556952" y="304804"/>
            <a:ext cx="10972800" cy="11569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6000" b="0" i="0" u="none" strike="noStrike" kern="1200" cap="none" spc="0" normalizeH="0" baseline="0" noProof="0" dirty="0">
                <a:ln>
                  <a:noFill/>
                </a:ln>
                <a:solidFill>
                  <a:prstClr val="black"/>
                </a:solidFill>
                <a:effectLst/>
                <a:uLnTx/>
                <a:uFillTx/>
                <a:latin typeface="Calibri Light" panose="020F0302020204030204"/>
                <a:ea typeface="+mj-ea"/>
                <a:cs typeface="+mj-cs"/>
              </a:rPr>
              <a:t>Le categorie merceologiche </a:t>
            </a:r>
          </a:p>
        </p:txBody>
      </p:sp>
    </p:spTree>
    <p:extLst>
      <p:ext uri="{BB962C8B-B14F-4D97-AF65-F5344CB8AC3E}">
        <p14:creationId xmlns:p14="http://schemas.microsoft.com/office/powerpoint/2010/main" val="3902229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6952" y="304804"/>
            <a:ext cx="10972800" cy="1156990"/>
          </a:xfrm>
        </p:spPr>
        <p:txBody>
          <a:bodyPr/>
          <a:lstStyle/>
          <a:p>
            <a:r>
              <a:rPr lang="it-IT" dirty="0"/>
              <a:t>Gli acquisti aggregati</a:t>
            </a:r>
          </a:p>
        </p:txBody>
      </p:sp>
      <p:sp>
        <p:nvSpPr>
          <p:cNvPr id="3" name="Rettangolo 2"/>
          <p:cNvSpPr/>
          <p:nvPr/>
        </p:nvSpPr>
        <p:spPr>
          <a:xfrm>
            <a:off x="182879" y="1225689"/>
            <a:ext cx="11878888"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373737"/>
              </a:solidFill>
              <a:effectLst/>
              <a:uLnTx/>
              <a:uFillTx/>
              <a:latin typeface="Calibri" panose="020F05020202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373737"/>
                </a:solidFill>
                <a:effectLst/>
                <a:uLnTx/>
                <a:uFillTx/>
                <a:latin typeface="Calibri" panose="020F0502020204030204" pitchFamily="34" charset="0"/>
                <a:ea typeface="+mn-ea"/>
                <a:cs typeface="+mn-cs"/>
              </a:rPr>
              <a:t> </a:t>
            </a:r>
          </a:p>
        </p:txBody>
      </p:sp>
      <p:sp>
        <p:nvSpPr>
          <p:cNvPr id="4" name="Rettangolo 3"/>
          <p:cNvSpPr/>
          <p:nvPr/>
        </p:nvSpPr>
        <p:spPr>
          <a:xfrm>
            <a:off x="556952" y="1461794"/>
            <a:ext cx="11155681" cy="535531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Art. 9 comma 3bis Legge 23 giugno 2014, n. 89</a:t>
            </a:r>
            <a:r>
              <a:rPr kumimoji="0" lang="it-IT" sz="2400" b="0"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Le amministrazioni pubbliche obbligate a ricorrere a </a:t>
            </a:r>
            <a:r>
              <a:rPr kumimoji="0" lang="it-IT" sz="2400" b="0" i="0" u="none" strike="noStrike" kern="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mn-cs"/>
              </a:rPr>
              <a:t>Consip</a:t>
            </a:r>
            <a:r>
              <a:rPr kumimoji="0" lang="it-IT" sz="2400" b="0"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Spa o agli altri soggetti aggregatori </a:t>
            </a:r>
            <a:r>
              <a:rPr kumimoji="0" lang="it-IT" sz="2400" b="1"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possono procedere, qualora non siano disponibili i relativi contratti di </a:t>
            </a:r>
            <a:r>
              <a:rPr kumimoji="0" lang="it-IT" sz="2400" b="1" i="0" u="none" strike="noStrike" kern="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mn-cs"/>
              </a:rPr>
              <a:t>Consip</a:t>
            </a:r>
            <a:r>
              <a:rPr kumimoji="0" lang="it-IT" sz="2400" b="1"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Spa o dei soggetti aggregatori e in caso di motivata urgenza</a:t>
            </a:r>
            <a:r>
              <a:rPr kumimoji="0" lang="it-IT" sz="2400" b="0"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allo svolgimento di autonome procedure di acquisto dirette alla stipula di contratti aventi </a:t>
            </a:r>
            <a:r>
              <a:rPr kumimoji="0" lang="it-IT" sz="2400" b="1"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durata e misura strettamente necessaria</a:t>
            </a:r>
            <a:r>
              <a:rPr kumimoji="0" lang="it-IT" sz="2400" b="0" i="0" u="none" strike="noStrike" kern="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In tale caso l'Autorità nazionale anticorruzione rilascia il codice identificativo di gara (CIG)».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2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0" cap="none" spc="0" normalizeH="0" baseline="0" noProof="0" dirty="0">
                <a:ln>
                  <a:noFill/>
                </a:ln>
                <a:solidFill>
                  <a:prstClr val="black"/>
                </a:solidFill>
                <a:effectLst/>
                <a:uLnTx/>
                <a:uFillTx/>
                <a:latin typeface="Calibri" panose="020F0502020204030204"/>
                <a:ea typeface="+mn-ea"/>
                <a:cs typeface="+mn-cs"/>
              </a:rPr>
              <a:t>Art. 1, comma 3, DL 95/2012: </a:t>
            </a:r>
            <a:r>
              <a:rPr kumimoji="0" lang="it-IT" sz="2200" b="0" i="0" u="none" strike="noStrike" kern="0" cap="none" spc="0" normalizeH="0" baseline="0" noProof="0" dirty="0">
                <a:ln>
                  <a:noFill/>
                </a:ln>
                <a:solidFill>
                  <a:prstClr val="black"/>
                </a:solidFill>
                <a:effectLst/>
                <a:uLnTx/>
                <a:uFillTx/>
                <a:latin typeface="Calibri" panose="020F0502020204030204"/>
                <a:ea typeface="+mn-ea"/>
                <a:cs typeface="+mn-cs"/>
              </a:rPr>
              <a:t>Le </a:t>
            </a:r>
            <a:r>
              <a:rPr kumimoji="0" lang="it-IT" sz="2200" b="1" i="0" u="none" strike="noStrike" kern="0" cap="none" spc="0" normalizeH="0" baseline="0" noProof="0" dirty="0">
                <a:ln>
                  <a:noFill/>
                </a:ln>
                <a:solidFill>
                  <a:prstClr val="black"/>
                </a:solidFill>
                <a:effectLst/>
                <a:uLnTx/>
                <a:uFillTx/>
                <a:latin typeface="Calibri" panose="020F0502020204030204"/>
                <a:ea typeface="+mn-ea"/>
                <a:cs typeface="+mn-cs"/>
              </a:rPr>
              <a:t>amministrazioni pubbliche obbligate </a:t>
            </a:r>
            <a:r>
              <a:rPr kumimoji="0" lang="it-IT" sz="2200" b="0" i="0" u="none" strike="noStrike" kern="0" cap="none" spc="0" normalizeH="0" baseline="0" noProof="0" dirty="0">
                <a:ln>
                  <a:noFill/>
                </a:ln>
                <a:solidFill>
                  <a:prstClr val="black"/>
                </a:solidFill>
                <a:effectLst/>
                <a:uLnTx/>
                <a:uFillTx/>
                <a:latin typeface="Calibri" panose="020F0502020204030204"/>
                <a:ea typeface="+mn-ea"/>
                <a:cs typeface="+mn-cs"/>
              </a:rPr>
              <a:t>sulla base di specifica normativa ad approvvigionarsi attraverso le convenzioni di cui all’articolo 26, comma 3 della legge 23 dicembre 1999, n. 488 stipulate da </a:t>
            </a:r>
            <a:r>
              <a:rPr kumimoji="0" lang="it-IT" sz="2200" b="0" i="0" u="none" strike="noStrike" kern="0" cap="none" spc="0" normalizeH="0" baseline="0" noProof="0" dirty="0" err="1">
                <a:ln>
                  <a:noFill/>
                </a:ln>
                <a:solidFill>
                  <a:prstClr val="black"/>
                </a:solidFill>
                <a:effectLst/>
                <a:uLnTx/>
                <a:uFillTx/>
                <a:latin typeface="Calibri" panose="020F0502020204030204"/>
                <a:ea typeface="+mn-ea"/>
                <a:cs typeface="+mn-cs"/>
              </a:rPr>
              <a:t>Consip</a:t>
            </a:r>
            <a:r>
              <a:rPr kumimoji="0" lang="it-IT" sz="2200" b="0" i="0" u="none" strike="noStrike" kern="0" cap="none" spc="0" normalizeH="0" baseline="0" noProof="0" dirty="0">
                <a:ln>
                  <a:noFill/>
                </a:ln>
                <a:solidFill>
                  <a:prstClr val="black"/>
                </a:solidFill>
                <a:effectLst/>
                <a:uLnTx/>
                <a:uFillTx/>
                <a:latin typeface="Calibri" panose="020F0502020204030204"/>
                <a:ea typeface="+mn-ea"/>
                <a:cs typeface="+mn-cs"/>
              </a:rPr>
              <a:t> S.p.A. o dalle centrali di committenza regionali costituite ai sensi dell’articolo 1, comma 455, della legge 27 dicembre 2006, n. 296 possono procedere, </a:t>
            </a:r>
            <a:r>
              <a:rPr kumimoji="0" lang="it-IT" sz="2200" b="1" i="0" u="none" strike="noStrike" kern="0" cap="none" spc="0" normalizeH="0" baseline="0" noProof="0" dirty="0">
                <a:ln>
                  <a:noFill/>
                </a:ln>
                <a:solidFill>
                  <a:prstClr val="black"/>
                </a:solidFill>
                <a:effectLst/>
                <a:uLnTx/>
                <a:uFillTx/>
                <a:latin typeface="Calibri" panose="020F0502020204030204"/>
                <a:ea typeface="+mn-ea"/>
                <a:cs typeface="+mn-cs"/>
              </a:rPr>
              <a:t>qualora la convenzione non sia ancora disponibile e in caso di motivata urgenza, allo svolgimento di autonome procedure di acquisto dirette alla stipula di contratti aventi durata e misura strettamente necessaria e sottoposti a condizione risolutiva nel caso di disponibilità della detta convenzione</a:t>
            </a:r>
            <a:r>
              <a:rPr kumimoji="0" lang="it-IT" sz="2200" b="0" i="0" u="none" strike="noStrike" kern="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16453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935878448"/>
              </p:ext>
            </p:extLst>
          </p:nvPr>
        </p:nvGraphicFramePr>
        <p:xfrm>
          <a:off x="838200" y="1554479"/>
          <a:ext cx="10515600" cy="5203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asellaDiTesto 3"/>
          <p:cNvSpPr txBox="1"/>
          <p:nvPr/>
        </p:nvSpPr>
        <p:spPr>
          <a:xfrm>
            <a:off x="838200" y="1420231"/>
            <a:ext cx="10515600" cy="369332"/>
          </a:xfrm>
          <a:prstGeom prst="rect">
            <a:avLst/>
          </a:prstGeom>
          <a:noFill/>
          <a:ln>
            <a:solidFill>
              <a:schemeClr val="bg2"/>
            </a:solidFill>
          </a:ln>
        </p:spPr>
        <p:txBody>
          <a:bodyPr wrap="square" rtlCol="0">
            <a:spAutoFit/>
          </a:bodyPr>
          <a:lstStyle/>
          <a:p>
            <a:pPr algn="ctr"/>
            <a:r>
              <a:rPr lang="it-IT" b="1" i="1" u="sng" dirty="0"/>
              <a:t>TIMELINE</a:t>
            </a:r>
          </a:p>
        </p:txBody>
      </p:sp>
    </p:spTree>
    <p:extLst>
      <p:ext uri="{BB962C8B-B14F-4D97-AF65-F5344CB8AC3E}">
        <p14:creationId xmlns:p14="http://schemas.microsoft.com/office/powerpoint/2010/main" val="292968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a:t>
            </a:r>
            <a:r>
              <a:rPr kumimoji="0" lang="it-IT" sz="2800" b="1" i="0" u="none" strike="noStrike" kern="1200" cap="none" spc="0" normalizeH="0" noProof="0" dirty="0">
                <a:ln>
                  <a:noFill/>
                </a:ln>
                <a:solidFill>
                  <a:srgbClr val="C00000"/>
                </a:solidFill>
                <a:effectLst/>
                <a:uLnTx/>
                <a:uFillTx/>
                <a:latin typeface="Arial" pitchFamily="34" charset="0"/>
                <a:ea typeface="+mj-ea"/>
                <a:cs typeface="Arial" pitchFamily="34" charset="0"/>
              </a:rPr>
              <a:t> TRASPORTO SCOLASTICO</a:t>
            </a:r>
            <a:endPar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2" name="Segnaposto contenuto 1"/>
          <p:cNvSpPr>
            <a:spLocks noGrp="1"/>
          </p:cNvSpPr>
          <p:nvPr>
            <p:ph idx="1"/>
          </p:nvPr>
        </p:nvSpPr>
        <p:spPr>
          <a:xfrm>
            <a:off x="838200" y="1130531"/>
            <a:ext cx="10515600" cy="5627716"/>
          </a:xfrm>
        </p:spPr>
        <p:txBody>
          <a:bodyPr>
            <a:normAutofit fontScale="85000" lnSpcReduction="10000"/>
          </a:bodyPr>
          <a:lstStyle/>
          <a:p>
            <a:pPr algn="just"/>
            <a:r>
              <a:rPr lang="it-IT" sz="2900" dirty="0"/>
              <a:t>AMBITO DI INTERVENTO: La presente procedura ha per oggetto l’affidamento del servizio di trasporto scolastico per Comuni della Regione Marche. Si ritiene ottimale scomporre il servizio di trasporto scolastico distinguendo tra:</a:t>
            </a:r>
          </a:p>
          <a:p>
            <a:pPr algn="just">
              <a:buFont typeface="Courier New" panose="02070309020205020404" pitchFamily="49" charset="0"/>
              <a:buChar char="o"/>
            </a:pPr>
            <a:r>
              <a:rPr lang="it-IT" sz="2900" b="1" dirty="0"/>
              <a:t>il servizio di trasporto casa-scuola-casa</a:t>
            </a:r>
            <a:r>
              <a:rPr lang="it-IT" sz="2900" dirty="0"/>
              <a:t>;</a:t>
            </a:r>
          </a:p>
          <a:p>
            <a:pPr marL="0" indent="0" algn="just">
              <a:buNone/>
            </a:pPr>
            <a:r>
              <a:rPr lang="it-IT" sz="2900" dirty="0"/>
              <a:t>i servizi accessori di:</a:t>
            </a:r>
          </a:p>
          <a:p>
            <a:pPr algn="just">
              <a:buFont typeface="Courier New" panose="02070309020205020404" pitchFamily="49" charset="0"/>
              <a:buChar char="o"/>
            </a:pPr>
            <a:r>
              <a:rPr lang="it-IT" sz="2900" b="1" dirty="0"/>
              <a:t>accompagnamento;</a:t>
            </a:r>
          </a:p>
          <a:p>
            <a:pPr algn="just">
              <a:buFont typeface="Courier New" panose="02070309020205020404" pitchFamily="49" charset="0"/>
              <a:buChar char="o"/>
            </a:pPr>
            <a:r>
              <a:rPr lang="it-IT" sz="2900" b="1" dirty="0"/>
              <a:t>trasporto presso strutture distaccate per fini scolastici;</a:t>
            </a:r>
          </a:p>
          <a:p>
            <a:pPr algn="just">
              <a:buFont typeface="Courier New" panose="02070309020205020404" pitchFamily="49" charset="0"/>
              <a:buChar char="o"/>
            </a:pPr>
            <a:r>
              <a:rPr lang="it-IT" sz="2900" b="1" dirty="0"/>
              <a:t>disponibilità mezzi per attività curriculari, uscite didattiche e campi estivi;</a:t>
            </a:r>
          </a:p>
          <a:p>
            <a:pPr algn="just">
              <a:buFont typeface="Courier New" panose="02070309020205020404" pitchFamily="49" charset="0"/>
              <a:buChar char="o"/>
            </a:pPr>
            <a:r>
              <a:rPr lang="it-IT" sz="2900" b="1" dirty="0"/>
              <a:t>sportello per la gestione delle iscrizioni</a:t>
            </a:r>
            <a:endParaRPr lang="it-IT" sz="2900" dirty="0"/>
          </a:p>
          <a:p>
            <a:pPr algn="just"/>
            <a:r>
              <a:rPr lang="it-IT" sz="2900" dirty="0"/>
              <a:t>TIPOLOGIA CONTRATTUALE:  le Convenzioni avranno una durata di </a:t>
            </a:r>
            <a:r>
              <a:rPr lang="it-IT" sz="2900" b="1" dirty="0"/>
              <a:t>3 anni </a:t>
            </a:r>
            <a:r>
              <a:rPr lang="it-IT" sz="2900" dirty="0"/>
              <a:t>e che gli Ordinativi di Fornitura emessi dalle singole Amministrazioni contraenti avranno una durata di al massimo </a:t>
            </a:r>
            <a:r>
              <a:rPr lang="it-IT" sz="2900" b="1" dirty="0"/>
              <a:t>60 mesi dall’avvio del servizio</a:t>
            </a:r>
          </a:p>
          <a:p>
            <a:pPr marL="0" indent="0" algn="just">
              <a:buNone/>
            </a:pPr>
            <a:endParaRPr lang="it-IT" sz="2900" dirty="0"/>
          </a:p>
          <a:p>
            <a:pPr algn="just"/>
            <a:r>
              <a:rPr lang="it-IT" sz="2900" dirty="0"/>
              <a:t>SUDDIVISIONE IN LOTTI TERRITORIALI/GEOGRAFICI</a:t>
            </a:r>
          </a:p>
        </p:txBody>
      </p:sp>
    </p:spTree>
    <p:extLst>
      <p:ext uri="{BB962C8B-B14F-4D97-AF65-F5344CB8AC3E}">
        <p14:creationId xmlns:p14="http://schemas.microsoft.com/office/powerpoint/2010/main" val="298440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130531"/>
            <a:ext cx="10515600" cy="5669280"/>
          </a:xfrm>
        </p:spPr>
        <p:txBody>
          <a:bodyPr>
            <a:normAutofit fontScale="92500" lnSpcReduction="20000"/>
          </a:bodyPr>
          <a:lstStyle/>
          <a:p>
            <a:pPr algn="just"/>
            <a:r>
              <a:rPr lang="it-IT" sz="2900" b="1" u="sng" dirty="0"/>
              <a:t>Servizio di trasporto casa-scuola-casa  </a:t>
            </a:r>
          </a:p>
          <a:p>
            <a:pPr marL="0" indent="0" algn="just">
              <a:buNone/>
            </a:pPr>
            <a:r>
              <a:rPr lang="it-IT" sz="2900" dirty="0"/>
              <a:t>È il trasporto scolastico comunemente inteso. Consiste nell’attività di trasporto di alunni, compresi quelli con disabilità non motoria Certificata, frequentanti le scuole dell’infanzia, primarie e secondarie di primo grado ed eventualmente, secondo grado, nonché il trasporto dei loro beni, secondo quanto stabilito dal </a:t>
            </a:r>
            <a:r>
              <a:rPr lang="it-IT" sz="2900" b="1" dirty="0"/>
              <a:t>“Piano di trasporto annuale” </a:t>
            </a:r>
            <a:r>
              <a:rPr lang="it-IT" sz="2900" dirty="0"/>
              <a:t>di ciascun comune.</a:t>
            </a:r>
          </a:p>
          <a:p>
            <a:pPr marL="0" indent="0" algn="just">
              <a:buNone/>
            </a:pPr>
            <a:r>
              <a:rPr lang="it-IT" sz="2900" dirty="0"/>
              <a:t>Per ogni Comune sarà stata predisposta, al fine di orientare il concorrente nella formulazione dell’offerta, la “fotografia” del servizio riferita all’anno scolastico 2019/2020, rappresentata in una Scheda tecnica nella quale saranno riportati, a titolo informativo, i dati generali del servizio ed una sintesi </a:t>
            </a:r>
            <a:r>
              <a:rPr lang="it-IT" sz="2900" b="1" dirty="0"/>
              <a:t>delle linee di trasporto con relative corse espresse in termini di numero di chilometri, orari di svolgimento, frequenze settimanali nonché eventuali altre specifiche condizioni.</a:t>
            </a:r>
          </a:p>
          <a:p>
            <a:pPr marL="0" indent="0" algn="just">
              <a:buNone/>
            </a:pPr>
            <a:r>
              <a:rPr lang="it-IT" sz="2900" b="1" dirty="0"/>
              <a:t>- Prezzo al km: </a:t>
            </a:r>
            <a:r>
              <a:rPr lang="it-IT" sz="2900" dirty="0"/>
              <a:t>I servizi, avranno un distinto, prezzo al Km, a seconda che il servizio sia svolto con veicolo fornito dall’Aggiudicatario oppure, laddove previsto, con scuolabus di proprietà comunale sul quale sarà stato costituito il diritto di comodato d’uso a favore del Fornitore.</a:t>
            </a:r>
          </a:p>
          <a:p>
            <a:pPr marL="0" indent="0" algn="just">
              <a:buNone/>
            </a:pPr>
            <a:endParaRPr lang="it-IT" sz="2900" dirty="0"/>
          </a:p>
          <a:p>
            <a:pPr marL="0" indent="0" algn="just">
              <a:buNone/>
            </a:pPr>
            <a:endParaRPr lang="it-IT" sz="2900" dirty="0"/>
          </a:p>
        </p:txBody>
      </p:sp>
    </p:spTree>
    <p:extLst>
      <p:ext uri="{BB962C8B-B14F-4D97-AF65-F5344CB8AC3E}">
        <p14:creationId xmlns:p14="http://schemas.microsoft.com/office/powerpoint/2010/main" val="348947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130531"/>
            <a:ext cx="10515600" cy="5627716"/>
          </a:xfrm>
        </p:spPr>
        <p:txBody>
          <a:bodyPr>
            <a:normAutofit fontScale="85000" lnSpcReduction="10000"/>
          </a:bodyPr>
          <a:lstStyle/>
          <a:p>
            <a:r>
              <a:rPr lang="it-IT" b="1" u="sng" dirty="0"/>
              <a:t>Il servizio di accompagnamento </a:t>
            </a:r>
          </a:p>
          <a:p>
            <a:pPr marL="0" indent="0" algn="just">
              <a:buNone/>
            </a:pPr>
            <a:r>
              <a:rPr lang="it-IT" dirty="0"/>
              <a:t>Consiste nel servizio di vigilanza e controllo degli utenti durante il tragitto e di ausilio nella salita e discesa sul veicolo.</a:t>
            </a:r>
          </a:p>
          <a:p>
            <a:pPr marL="0" indent="0" algn="just">
              <a:buNone/>
            </a:pPr>
            <a:r>
              <a:rPr lang="it-IT" dirty="0"/>
              <a:t>E’ strettamente connesso al primo servizio e la sua richiesta varia a seconda della tipologia di alunni da trasportare. Ai sensi del D.M. 31 gennaio 1997 il servizio di accompagnamento è obbligatorio per i bambini frequentanti la scuola materna.</a:t>
            </a:r>
          </a:p>
          <a:p>
            <a:pPr marL="0" indent="0" algn="just">
              <a:buNone/>
            </a:pPr>
            <a:r>
              <a:rPr lang="it-IT" dirty="0"/>
              <a:t>Spesso il servizio è acquisito dai Comuni attraverso separati rapporti giuridici, che non interessano la presente procedura di gara: in tali casi all’operatore viene richiesto solo di munire i veicoli utilizzati per il trasporto di uno o più posti per adulto/i accompagnatore/i, secondo le esigenze indicate dal Comune.</a:t>
            </a:r>
          </a:p>
          <a:p>
            <a:pPr marL="0" indent="0" algn="just">
              <a:buNone/>
            </a:pPr>
            <a:r>
              <a:rPr lang="it-IT" dirty="0"/>
              <a:t>Sulla base delle previsioni del Capitolato tecnico, sarà possibile, per i Comuni che ne faranno richiesta, incaricare uno degli addetti al servizio di accompagnamento, affinché svolga attività ulteriori rispetto al servizio di accompagnamento propriamente detto, come, ad esempio, l’attività di gestione delle uscite didattiche e curriculari.</a:t>
            </a:r>
          </a:p>
          <a:p>
            <a:pPr marL="0" indent="0" algn="just">
              <a:buNone/>
            </a:pPr>
            <a:r>
              <a:rPr lang="it-IT" sz="2900" b="1" dirty="0"/>
              <a:t>- Prezzo orario su costo manodopera</a:t>
            </a:r>
          </a:p>
          <a:p>
            <a:pPr marL="0" indent="0" algn="just">
              <a:buNone/>
            </a:pPr>
            <a:endParaRPr lang="it-IT" sz="2900" dirty="0"/>
          </a:p>
        </p:txBody>
      </p:sp>
    </p:spTree>
    <p:extLst>
      <p:ext uri="{BB962C8B-B14F-4D97-AF65-F5344CB8AC3E}">
        <p14:creationId xmlns:p14="http://schemas.microsoft.com/office/powerpoint/2010/main" val="2355234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532013" y="263241"/>
            <a:ext cx="10972800" cy="11569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C00000"/>
                </a:solidFill>
                <a:latin typeface="Arial" pitchFamily="34" charset="0"/>
                <a:ea typeface="+mj-ea"/>
                <a:cs typeface="Arial"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srgbClr val="C00000"/>
                </a:solidFill>
                <a:effectLst/>
                <a:uLnTx/>
                <a:uFillTx/>
                <a:latin typeface="Arial" pitchFamily="34" charset="0"/>
                <a:ea typeface="+mj-ea"/>
                <a:cs typeface="Arial" pitchFamily="34" charset="0"/>
              </a:rPr>
              <a:t>SERVIZIO DI TRASPORTO SCOLASTICO</a:t>
            </a:r>
          </a:p>
        </p:txBody>
      </p:sp>
      <p:sp>
        <p:nvSpPr>
          <p:cNvPr id="2" name="Segnaposto contenuto 1"/>
          <p:cNvSpPr>
            <a:spLocks noGrp="1"/>
          </p:cNvSpPr>
          <p:nvPr>
            <p:ph idx="1"/>
          </p:nvPr>
        </p:nvSpPr>
        <p:spPr>
          <a:xfrm>
            <a:off x="838200" y="1130531"/>
            <a:ext cx="10515600" cy="5627716"/>
          </a:xfrm>
        </p:spPr>
        <p:txBody>
          <a:bodyPr>
            <a:normAutofit/>
          </a:bodyPr>
          <a:lstStyle/>
          <a:p>
            <a:pPr algn="just"/>
            <a:r>
              <a:rPr lang="it-IT" u="sng" dirty="0"/>
              <a:t>Il </a:t>
            </a:r>
            <a:r>
              <a:rPr lang="it-IT" b="1" u="sng" dirty="0"/>
              <a:t>servizio di trasporto presso strutture distaccate per fini scolastici </a:t>
            </a:r>
          </a:p>
          <a:p>
            <a:pPr marL="0" indent="0" algn="just">
              <a:buNone/>
            </a:pPr>
            <a:r>
              <a:rPr lang="it-IT" dirty="0"/>
              <a:t>È volto a soddisfare l’esigenza degli alunni di raggiungere, durante l’orario scolastico, strutture distaccate dall’edificio scolastico, quali mense, palestre, laboratori, impianti sportivi e si caratterizza per la sua continuità.</a:t>
            </a:r>
          </a:p>
          <a:p>
            <a:pPr marL="0" indent="0" algn="just">
              <a:buNone/>
            </a:pPr>
            <a:r>
              <a:rPr lang="it-IT" b="1" dirty="0"/>
              <a:t>- Prezzo al km</a:t>
            </a:r>
          </a:p>
          <a:p>
            <a:pPr marL="0" indent="0" algn="just">
              <a:buNone/>
            </a:pPr>
            <a:endParaRPr lang="it-IT" sz="2900" dirty="0"/>
          </a:p>
        </p:txBody>
      </p:sp>
    </p:spTree>
    <p:extLst>
      <p:ext uri="{BB962C8B-B14F-4D97-AF65-F5344CB8AC3E}">
        <p14:creationId xmlns:p14="http://schemas.microsoft.com/office/powerpoint/2010/main" val="566879218"/>
      </p:ext>
    </p:extLst>
  </p:cSld>
  <p:clrMapOvr>
    <a:masterClrMapping/>
  </p:clrMapOvr>
</p:sld>
</file>

<file path=ppt/theme/theme1.xml><?xml version="1.0" encoding="utf-8"?>
<a:theme xmlns:a="http://schemas.openxmlformats.org/drawingml/2006/main" name="Alizarin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2075</Words>
  <Application>Microsoft Office PowerPoint</Application>
  <PresentationFormat>Widescreen</PresentationFormat>
  <Paragraphs>133</Paragraphs>
  <Slides>18</Slides>
  <Notes>14</Notes>
  <HiddenSlides>0</HiddenSlides>
  <MMClips>0</MMClips>
  <ScaleCrop>false</ScaleCrop>
  <HeadingPairs>
    <vt:vector size="6" baseType="variant">
      <vt:variant>
        <vt:lpstr>Caratteri utilizzati</vt:lpstr>
      </vt:variant>
      <vt:variant>
        <vt:i4>14</vt:i4>
      </vt:variant>
      <vt:variant>
        <vt:lpstr>Tema</vt:lpstr>
      </vt:variant>
      <vt:variant>
        <vt:i4>5</vt:i4>
      </vt:variant>
      <vt:variant>
        <vt:lpstr>Titoli diapositive</vt:lpstr>
      </vt:variant>
      <vt:variant>
        <vt:i4>18</vt:i4>
      </vt:variant>
    </vt:vector>
  </HeadingPairs>
  <TitlesOfParts>
    <vt:vector size="37" baseType="lpstr">
      <vt:lpstr>Arial</vt:lpstr>
      <vt:lpstr>Calibri</vt:lpstr>
      <vt:lpstr>Calibri (corpo)</vt:lpstr>
      <vt:lpstr>Calibri Light</vt:lpstr>
      <vt:lpstr>Courier New</vt:lpstr>
      <vt:lpstr>FreeSans</vt:lpstr>
      <vt:lpstr>IPA Pゴシック</vt:lpstr>
      <vt:lpstr>Source Sans Pro</vt:lpstr>
      <vt:lpstr>Source Sans Pro Black</vt:lpstr>
      <vt:lpstr>Source Sans Pro Light</vt:lpstr>
      <vt:lpstr>Source Sans Pro Semibold</vt:lpstr>
      <vt:lpstr>Times New Roman</vt:lpstr>
      <vt:lpstr>源ノ角ゴシック Heavy</vt:lpstr>
      <vt:lpstr>源ノ角ゴシック Normal</vt:lpstr>
      <vt:lpstr>Alizarin0</vt:lpstr>
      <vt:lpstr>Tema di Office</vt:lpstr>
      <vt:lpstr>1_Tema di Office</vt:lpstr>
      <vt:lpstr>2_Tema di Office</vt:lpstr>
      <vt:lpstr>3_Tema di Office</vt:lpstr>
      <vt:lpstr>SUAM REGIONE MARCHE– SOGGETTO AGGREGATORE </vt:lpstr>
      <vt:lpstr>Gli acquisti aggregati</vt:lpstr>
      <vt:lpstr>Presentazione standard di PowerPoint</vt:lpstr>
      <vt:lpstr>Gli acquisti aggregati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SERVIZIO DI TRASPORTO SCOLASTICO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REGIONE MARCHE– SOGGETTO AGGREGATORE</dc:title>
  <dc:creator>Pierdanilo Melandro</dc:creator>
  <cp:lastModifiedBy>Pierdanilo Melandro</cp:lastModifiedBy>
  <cp:revision>28</cp:revision>
  <dcterms:created xsi:type="dcterms:W3CDTF">2019-10-16T16:56:39Z</dcterms:created>
  <dcterms:modified xsi:type="dcterms:W3CDTF">2019-12-04T08:21:36Z</dcterms:modified>
</cp:coreProperties>
</file>