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2" r:id="rId2"/>
    <p:sldMasterId id="2147483835" r:id="rId3"/>
    <p:sldMasterId id="2147483859" r:id="rId4"/>
  </p:sldMasterIdLst>
  <p:notesMasterIdLst>
    <p:notesMasterId r:id="rId23"/>
  </p:notesMasterIdLst>
  <p:handoutMasterIdLst>
    <p:handoutMasterId r:id="rId24"/>
  </p:handoutMasterIdLst>
  <p:sldIdLst>
    <p:sldId id="289" r:id="rId5"/>
    <p:sldId id="331" r:id="rId6"/>
    <p:sldId id="333" r:id="rId7"/>
    <p:sldId id="352" r:id="rId8"/>
    <p:sldId id="353" r:id="rId9"/>
    <p:sldId id="344" r:id="rId10"/>
    <p:sldId id="343" r:id="rId11"/>
    <p:sldId id="335" r:id="rId12"/>
    <p:sldId id="334" r:id="rId13"/>
    <p:sldId id="346" r:id="rId14"/>
    <p:sldId id="347" r:id="rId15"/>
    <p:sldId id="357" r:id="rId16"/>
    <p:sldId id="349" r:id="rId17"/>
    <p:sldId id="348" r:id="rId18"/>
    <p:sldId id="351" r:id="rId19"/>
    <p:sldId id="358" r:id="rId20"/>
    <p:sldId id="356" r:id="rId21"/>
    <p:sldId id="339" r:id="rId22"/>
  </p:sldIdLst>
  <p:sldSz cx="9144000" cy="5715000" type="screen16x1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91"/>
    <p:restoredTop sz="90276" autoAdjust="0"/>
  </p:normalViewPr>
  <p:slideViewPr>
    <p:cSldViewPr>
      <p:cViewPr varScale="1">
        <p:scale>
          <a:sx n="137" d="100"/>
          <a:sy n="137" d="100"/>
        </p:scale>
        <p:origin x="486" y="12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4DFA8-3E5F-41A3-B84C-30B7CBB43CD1}" type="datetimeFigureOut">
              <a:rPr lang="it-IT" smtClean="0"/>
              <a:t>22/12/2021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D2381-C5D2-4D2F-8BB4-0738A97B6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17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39559-BA12-45FA-9D81-00AFDE1431B6}" type="datetimeFigureOut">
              <a:rPr lang="it-IT" smtClean="0"/>
              <a:t>22/12/2021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DE619-5E90-496C-91EC-568E09C64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72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italia.it/italia/piano-triennale-ict/codice-amministrazione-digitale-docs/it/v2017-12-13/_rst/capo5_sezione3_art64-bi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italia.it/italia/piano-triennale-ict/codice-amministrazione-digitale-docs/it/v2017-12-13/index.html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italia.it/italia/piano-triennale-ict/codice-amministrazione-digitale-docs/it/v2017-12-13/_rst/capo5_sezione3_art64-bi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italia.it/italia/piano-triennale-ict/codice-amministrazione-digitale-docs/it/v2017-12-13/index.html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italia.it/italia/piano-triennale-ict/codice-amministrazione-digitale-docs/it/v2017-12-13/_rst/capo5_sezione3_art64-bi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italia.it/italia/piano-triennale-ict/codice-amministrazione-digitale-docs/it/v2017-12-13/index.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smtClean="0">
                <a:solidFill>
                  <a:prstClr val="black"/>
                </a:solidFill>
              </a:rPr>
              <a:pPr/>
              <a:t>1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10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46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28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202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538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293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18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Tramite IO viene implementato quanto previsto dall’</a:t>
            </a:r>
            <a:r>
              <a:rPr lang="it-IT" sz="1800" u="sng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articolo 64bis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 </a:t>
            </a:r>
            <a:r>
              <a:rPr lang="it-IT" sz="1800" u="sng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Codice dell’Amministrazione Digitale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(decreto legislativo 7 marzo 2005, n. 82) che istituisce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punto di accesso telematico unico per tutti i servizi digitali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46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Tramite IO viene implementato quanto previsto dall’</a:t>
            </a:r>
            <a:r>
              <a:rPr lang="it-IT" sz="1800" u="sng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articolo 64bis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 </a:t>
            </a:r>
            <a:r>
              <a:rPr lang="it-IT" sz="1800" u="sng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Codice dell’Amministrazione Digitale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(decreto legislativo 7 marzo 2005, n. 82) che istituisce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punto di accesso telematico unico per tutti i servizi digitali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81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Tramite IO viene implementato quanto previsto dall’</a:t>
            </a:r>
            <a:r>
              <a:rPr lang="it-IT" sz="1800" u="sng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articolo 64bis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 </a:t>
            </a:r>
            <a:r>
              <a:rPr lang="it-IT" sz="1800" u="sng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Codice dell’Amministrazione Digitale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(decreto legislativo 7 marzo 2005, n. 82) che istituisce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punto di accesso telematico unico per tutti i servizi digitali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12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57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08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841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692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74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9" y="17123"/>
            <a:ext cx="3498527" cy="2354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17123"/>
            <a:ext cx="5624418" cy="2354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348750"/>
            <a:ext cx="7668994" cy="1913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20" y="2349500"/>
            <a:ext cx="1461333" cy="1911542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4241515"/>
            <a:ext cx="9098280" cy="1447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058147"/>
            <a:ext cx="304800" cy="1270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it-IT">
                <a:solidFill>
                  <a:prstClr val="white"/>
                </a:solidFill>
              </a:rPr>
              <a:pPr/>
              <a:t>22/12/2021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079500"/>
            <a:ext cx="5105400" cy="1180224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it-IT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it-IT"/>
              <a:t>Fare clic per modificare lo stile del sottotitolo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3429000"/>
            <a:ext cx="7315200" cy="7620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it-IT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it-IT"/>
              <a:t>Fare clic per modificare lo stile del titolo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3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p multimediale con didascal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it-IT">
                <a:solidFill>
                  <a:prstClr val="white"/>
                </a:solidFill>
              </a:rPr>
              <a:pPr/>
              <a:t>22/12/2021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000500"/>
            <a:ext cx="4873752" cy="5715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000500"/>
            <a:ext cx="4809244" cy="472282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it-I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698500"/>
            <a:ext cx="4873752" cy="3177352"/>
          </a:xfrm>
        </p:spPr>
        <p:txBody>
          <a:bodyPr/>
          <a:lstStyle>
            <a:lvl1pPr eaLnBrk="1" latinLnBrk="0" hangingPunct="1">
              <a:buNone/>
              <a:defRPr kumimoji="0" lang="it-IT"/>
            </a:lvl1pPr>
          </a:lstStyle>
          <a:p>
            <a:pPr eaLnBrk="1" latinLnBrk="0" hangingPunct="1"/>
            <a:r>
              <a:rPr lang="it-IT"/>
              <a:t>Fare clic sull'icona per inserire un clip multimediale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698500"/>
            <a:ext cx="2819400" cy="3864093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868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000500"/>
            <a:ext cx="5500800" cy="5715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it-I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 eaLnBrk="1" latinLnBrk="0" hangingPunct="1">
              <a:buNone/>
              <a:defRPr kumimoji="0" lang="it-IT" sz="3200"/>
            </a:lvl1pPr>
            <a:lvl2pPr marL="457200" indent="0" eaLnBrk="1" latinLnBrk="0" hangingPunct="1">
              <a:buNone/>
              <a:defRPr kumimoji="0" lang="it-IT" sz="2800"/>
            </a:lvl2pPr>
            <a:lvl3pPr marL="914400" indent="0" eaLnBrk="1" latinLnBrk="0" hangingPunct="1">
              <a:buNone/>
              <a:defRPr kumimoji="0" lang="it-IT" sz="2400"/>
            </a:lvl3pPr>
            <a:lvl4pPr marL="1371600" indent="0" eaLnBrk="1" latinLnBrk="0" hangingPunct="1">
              <a:buNone/>
              <a:defRPr kumimoji="0" lang="it-IT" sz="2000"/>
            </a:lvl4pPr>
            <a:lvl5pPr marL="1828800" indent="0" eaLnBrk="1" latinLnBrk="0" hangingPunct="1">
              <a:buNone/>
              <a:defRPr kumimoji="0" lang="it-IT" sz="2000"/>
            </a:lvl5pPr>
            <a:lvl6pPr marL="2286000" indent="0" eaLnBrk="1" latinLnBrk="0" hangingPunct="1">
              <a:buNone/>
              <a:defRPr kumimoji="0" lang="it-IT" sz="2000"/>
            </a:lvl6pPr>
            <a:lvl7pPr marL="2743200" indent="0" eaLnBrk="1" latinLnBrk="0" hangingPunct="1">
              <a:buNone/>
              <a:defRPr kumimoji="0" lang="it-IT" sz="2000"/>
            </a:lvl7pPr>
            <a:lvl8pPr marL="3200400" indent="0" eaLnBrk="1" latinLnBrk="0" hangingPunct="1">
              <a:buNone/>
              <a:defRPr kumimoji="0" lang="it-IT" sz="2000"/>
            </a:lvl8pPr>
            <a:lvl9pPr marL="3657600" indent="0" eaLnBrk="1" latinLnBrk="0" hangingPunct="1">
              <a:buNone/>
              <a:defRPr kumimoji="0" lang="it-IT" sz="2000"/>
            </a:lvl9pPr>
          </a:lstStyle>
          <a:p>
            <a:pPr eaLnBrk="1" latinLnBrk="0" hangingPunct="1"/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5500"/>
            <a:ext cx="5486400" cy="508000"/>
          </a:xfrm>
        </p:spPr>
        <p:txBody>
          <a:bodyPr/>
          <a:lstStyle>
            <a:lvl1pPr marL="0" indent="0" algn="ctr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it-IT">
                <a:solidFill>
                  <a:prstClr val="white"/>
                </a:solidFill>
              </a:rPr>
              <a:pPr/>
              <a:t>22/12/2021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97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testo vertica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it-IT">
                <a:solidFill>
                  <a:srgbClr val="262626">
                    <a:tint val="75000"/>
                  </a:srgbClr>
                </a:solidFill>
              </a:rPr>
              <a:pPr/>
              <a:t>22/12/2021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345723"/>
            <a:ext cx="5029200" cy="381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it-IT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    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7834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28865"/>
            <a:ext cx="2057400" cy="4876271"/>
          </a:xfrm>
        </p:spPr>
        <p:txBody>
          <a:bodyPr vert="eaVert"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5105400" cy="48762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it-IT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22/12/2021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uo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4889500"/>
            <a:ext cx="9144000" cy="87807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it-IT">
                <a:solidFill>
                  <a:srgbClr val="262626">
                    <a:tint val="75000"/>
                  </a:srgbClr>
                </a:solidFill>
              </a:rPr>
              <a:pPr/>
              <a:t>22/12/2021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24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7108"/>
            <a:ext cx="6858000" cy="1989667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20EB-18FB-49F2-A0AD-7FF9E4D4BA40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74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855-BC43-41DF-BD28-484913B5A846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00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7019"/>
            <a:ext cx="7886700" cy="2376007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93861"/>
            <a:ext cx="78867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95A-C0A2-49A3-AE9C-79E8C5699883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435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524001"/>
            <a:ext cx="3886200" cy="362611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1"/>
            <a:ext cx="3886200" cy="362611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A675-7A72-4A7D-AEDA-943485F7EC89}" type="datetime1">
              <a:rPr lang="it-IT" smtClean="0"/>
              <a:t>22/12/2021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058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401542"/>
            <a:ext cx="3867150" cy="68808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089626"/>
            <a:ext cx="3867150" cy="30671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542"/>
            <a:ext cx="3886201" cy="68808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9626"/>
            <a:ext cx="3886201" cy="30671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0CD7-AF4A-4BED-BA11-63202571826F}" type="datetime1">
              <a:rPr lang="it-IT" smtClean="0"/>
              <a:t>22/12/2021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4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660295"/>
            <a:ext cx="5867400" cy="1641705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it-IT" sz="3000" b="1" cap="all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4254500"/>
            <a:ext cx="8229601" cy="313156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it-IT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it-IT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it-IT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621841"/>
            <a:ext cx="2057400" cy="17145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4387813"/>
            <a:ext cx="457200" cy="805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660295"/>
            <a:ext cx="1583472" cy="10795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886966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A2AF-0044-4FD0-9512-3BF7B6FABE96}" type="datetime1">
              <a:rPr lang="it-IT" smtClean="0"/>
              <a:t>22/12/2021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8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D374-120C-45B6-A135-4E03544679A4}" type="datetime1">
              <a:rPr lang="it-IT" smtClean="0"/>
              <a:t>22/12/2021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614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49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499"/>
            <a:ext cx="2948940" cy="3175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256-BF12-404A-BF25-0DEFBDE3AA7C}" type="datetime1">
              <a:rPr lang="it-IT" smtClean="0"/>
              <a:t>22/12/2021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72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5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500"/>
            <a:ext cx="2948940" cy="3175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B6C-D189-4747-9A06-43721B1B343A}" type="datetime1">
              <a:rPr lang="it-IT" smtClean="0"/>
              <a:t>22/12/2021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849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B7D-2BCD-4E2B-BBDE-D25138452A0A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08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0302"/>
            <a:ext cx="1971675" cy="48431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0302"/>
            <a:ext cx="5800725" cy="484319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B5D3-3F61-4091-8D96-3CDC1A4EDF7A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51816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7108"/>
            <a:ext cx="6858000" cy="1989667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20EB-18FB-49F2-A0AD-7FF9E4D4BA40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807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855-BC43-41DF-BD28-484913B5A846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31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7019"/>
            <a:ext cx="7886700" cy="2376007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93861"/>
            <a:ext cx="78867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95A-C0A2-49A3-AE9C-79E8C5699883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007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524001"/>
            <a:ext cx="3886200" cy="362611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1"/>
            <a:ext cx="3886200" cy="362611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A675-7A72-4A7D-AEDA-943485F7EC89}" type="datetime1">
              <a:rPr lang="it-IT" smtClean="0"/>
              <a:t>22/12/2021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74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4889500"/>
            <a:ext cx="9144000" cy="878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63500"/>
            <a:ext cx="8403020" cy="5715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it-IT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it-IT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22/12/2021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401542"/>
            <a:ext cx="3867150" cy="68808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089626"/>
            <a:ext cx="3867150" cy="30671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542"/>
            <a:ext cx="3886201" cy="68808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9626"/>
            <a:ext cx="3886201" cy="30671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0CD7-AF4A-4BED-BA11-63202571826F}" type="datetime1">
              <a:rPr lang="it-IT" smtClean="0"/>
              <a:t>22/12/2021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54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A2AF-0044-4FD0-9512-3BF7B6FABE96}" type="datetime1">
              <a:rPr lang="it-IT" smtClean="0"/>
              <a:t>22/12/2021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27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D374-120C-45B6-A135-4E03544679A4}" type="datetime1">
              <a:rPr lang="it-IT" smtClean="0"/>
              <a:t>22/12/2021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313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49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499"/>
            <a:ext cx="2948940" cy="3175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256-BF12-404A-BF25-0DEFBDE3AA7C}" type="datetime1">
              <a:rPr lang="it-IT" smtClean="0"/>
              <a:t>22/12/2021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935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5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500"/>
            <a:ext cx="2948940" cy="3175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B6C-D189-4747-9A06-43721B1B343A}" type="datetime1">
              <a:rPr lang="it-IT" smtClean="0"/>
              <a:t>22/12/2021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664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B7D-2BCD-4E2B-BBDE-D25138452A0A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277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0302"/>
            <a:ext cx="1971675" cy="48431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0302"/>
            <a:ext cx="5800725" cy="484319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B5D3-3F61-4091-8D96-3CDC1A4EDF7A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30232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7108"/>
            <a:ext cx="6858000" cy="1989667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20EB-18FB-49F2-A0AD-7FF9E4D4BA40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000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855-BC43-41DF-BD28-484913B5A846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179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7019"/>
            <a:ext cx="7886700" cy="2376007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93861"/>
            <a:ext cx="78867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95A-C0A2-49A3-AE9C-79E8C5699883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99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: enfa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it-IT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22/12/2021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0541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524001"/>
            <a:ext cx="3886200" cy="362611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1"/>
            <a:ext cx="3886200" cy="362611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A675-7A72-4A7D-AEDA-943485F7EC89}" type="datetime1">
              <a:rPr lang="it-IT" smtClean="0"/>
              <a:t>22/12/2021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11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401542"/>
            <a:ext cx="3867150" cy="68808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089626"/>
            <a:ext cx="3867150" cy="30671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542"/>
            <a:ext cx="3886201" cy="68808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9626"/>
            <a:ext cx="3886201" cy="30671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0CD7-AF4A-4BED-BA11-63202571826F}" type="datetime1">
              <a:rPr lang="it-IT" smtClean="0"/>
              <a:t>22/12/2021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21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A2AF-0044-4FD0-9512-3BF7B6FABE96}" type="datetime1">
              <a:rPr lang="it-IT" smtClean="0"/>
              <a:t>22/12/2021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1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D374-120C-45B6-A135-4E03544679A4}" type="datetime1">
              <a:rPr lang="it-IT" smtClean="0"/>
              <a:t>22/12/2021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088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49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499"/>
            <a:ext cx="2948940" cy="3175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256-BF12-404A-BF25-0DEFBDE3AA7C}" type="datetime1">
              <a:rPr lang="it-IT" smtClean="0"/>
              <a:t>22/12/2021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848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81000"/>
            <a:ext cx="2948940" cy="13335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25500"/>
            <a:ext cx="4629150" cy="4064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714500"/>
            <a:ext cx="2948940" cy="3175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B6C-D189-4747-9A06-43721B1B343A}" type="datetime1">
              <a:rPr lang="it-IT" smtClean="0"/>
              <a:t>22/12/2021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473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B7D-2BCD-4E2B-BBDE-D25138452A0A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936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0302"/>
            <a:ext cx="1971675" cy="48431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0302"/>
            <a:ext cx="5800725" cy="484319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B5D3-3F61-4091-8D96-3CDC1A4EDF7A}" type="datetime1">
              <a:rPr lang="it-IT" smtClean="0"/>
              <a:t>22/12/2021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81088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7068015" cy="6985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it-IT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7002"/>
            <a:ext cx="4038600" cy="3309546"/>
          </a:xfrm>
        </p:spPr>
        <p:txBody>
          <a:bodyPr/>
          <a:lstStyle>
            <a:lvl1pPr eaLnBrk="1" latinLnBrk="0" hangingPunct="1">
              <a:defRPr kumimoji="0" lang="it-I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it-I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it-I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it-I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it-I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038600" cy="3309545"/>
          </a:xfrm>
        </p:spPr>
        <p:txBody>
          <a:bodyPr/>
          <a:lstStyle>
            <a:lvl1pPr eaLnBrk="1" latinLnBrk="0" hangingPunct="1">
              <a:defRPr kumimoji="0" lang="it-I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it-I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it-I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it-I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it-I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it-IT">
                <a:solidFill>
                  <a:srgbClr val="262626">
                    <a:tint val="75000"/>
                  </a:srgbClr>
                </a:solidFill>
              </a:rPr>
              <a:pPr/>
              <a:t>22/12/2021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6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it-IT">
                <a:solidFill>
                  <a:prstClr val="white"/>
                </a:solidFill>
              </a:rPr>
              <a:pPr/>
              <a:t>22/12/2021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35000"/>
            <a:ext cx="2445488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1731000"/>
            <a:ext cx="7010400" cy="952500"/>
          </a:xfrm>
        </p:spPr>
        <p:txBody>
          <a:bodyPr/>
          <a:lstStyle>
            <a:lvl1pPr algn="l" eaLnBrk="1" latinLnBrk="0" hangingPunct="1">
              <a:defRPr kumimoji="0" lang="it-IT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35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itolo: enfa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it-IT">
                <a:solidFill>
                  <a:srgbClr val="262626">
                    <a:tint val="75000"/>
                  </a:srgbClr>
                </a:solidFill>
              </a:rPr>
              <a:pPr/>
              <a:t>22/12/2021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2567500"/>
            <a:ext cx="8686800" cy="9130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it-IT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020627"/>
            <a:ext cx="8694000" cy="533135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it-IT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766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con tes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it-IT">
                <a:solidFill>
                  <a:prstClr val="white"/>
                </a:solidFill>
              </a:rPr>
              <a:pPr/>
              <a:t>22/12/2021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413000"/>
            <a:ext cx="7543800" cy="17780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2667000"/>
            <a:ext cx="7010400" cy="13970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it-IT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553983"/>
            <a:ext cx="4191000" cy="3175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it-IT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697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8000"/>
            <a:ext cx="3008313" cy="687917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508000"/>
            <a:ext cx="5111750" cy="4445000"/>
          </a:xfrm>
        </p:spPr>
        <p:txBody>
          <a:bodyPr/>
          <a:lstStyle>
            <a:lvl1pPr eaLnBrk="1" latinLnBrk="0" hangingPunct="1">
              <a:defRPr kumimoji="0" lang="it-IT" sz="2800">
                <a:solidFill>
                  <a:schemeClr val="bg1"/>
                </a:solidFill>
              </a:defRPr>
            </a:lvl1pPr>
            <a:lvl2pPr eaLnBrk="1" latinLnBrk="0" hangingPunct="1">
              <a:defRPr kumimoji="0" lang="it-IT" sz="2800">
                <a:solidFill>
                  <a:schemeClr val="bg1"/>
                </a:solidFill>
              </a:defRPr>
            </a:lvl2pPr>
            <a:lvl3pPr eaLnBrk="1" latinLnBrk="0" hangingPunct="1">
              <a:defRPr kumimoji="0" lang="it-IT" sz="2400">
                <a:solidFill>
                  <a:schemeClr val="bg1"/>
                </a:solidFill>
              </a:defRPr>
            </a:lvl3pPr>
            <a:lvl4pPr eaLnBrk="1" latinLnBrk="0" hangingPunct="1">
              <a:defRPr kumimoji="0" lang="it-IT" sz="2000">
                <a:solidFill>
                  <a:schemeClr val="bg1"/>
                </a:solidFill>
              </a:defRPr>
            </a:lvl4pPr>
            <a:lvl5pPr eaLnBrk="1" latinLnBrk="0" hangingPunct="1">
              <a:defRPr kumimoji="0" lang="it-IT" sz="2000">
                <a:solidFill>
                  <a:schemeClr val="bg1"/>
                </a:solidFill>
              </a:defRPr>
            </a:lvl5pPr>
            <a:lvl6pPr eaLnBrk="1" latinLnBrk="0" hangingPunct="1">
              <a:defRPr kumimoji="0" lang="it-IT" sz="2000"/>
            </a:lvl6pPr>
            <a:lvl7pPr eaLnBrk="1" latinLnBrk="0" hangingPunct="1">
              <a:defRPr kumimoji="0" lang="it-IT" sz="2000"/>
            </a:lvl7pPr>
            <a:lvl8pPr eaLnBrk="1" latinLnBrk="0" hangingPunct="1">
              <a:defRPr kumimoji="0" lang="it-IT" sz="2000"/>
            </a:lvl8pPr>
            <a:lvl9pPr eaLnBrk="1" latinLnBrk="0" hangingPunct="1">
              <a:defRPr kumimoji="0" lang="it-IT" sz="20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195918"/>
            <a:ext cx="3008313" cy="3185583"/>
          </a:xfrm>
        </p:spPr>
        <p:txBody>
          <a:bodyPr/>
          <a:lstStyle>
            <a:lvl1pPr marL="0" indent="0" eaLnBrk="1" latinLnBrk="0" hangingPunct="1">
              <a:buNone/>
              <a:defRPr kumimoji="0" lang="it-IT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it-IT">
                <a:solidFill>
                  <a:prstClr val="white"/>
                </a:solidFill>
              </a:rPr>
              <a:pPr/>
              <a:t>22/12/2021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4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4889500"/>
            <a:ext cx="9144000" cy="8780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it-IT">
                <a:solidFill>
                  <a:srgbClr val="262626">
                    <a:tint val="75000"/>
                  </a:srgbClr>
                </a:solidFill>
              </a:rPr>
              <a:pPr/>
              <a:t>22/12/2021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137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it-IT"/>
      </a:defPPr>
      <a:lvl1pPr marL="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04800"/>
            <a:ext cx="7886700" cy="110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524001"/>
            <a:ext cx="7886700" cy="362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58050E-B668-4FA7-85AD-C750C80A6E9B}" type="datetimeFigureOut">
              <a:rPr lang="it-IT" smtClean="0">
                <a:solidFill>
                  <a:srgbClr val="262626">
                    <a:tint val="75000"/>
                  </a:srgbClr>
                </a:solidFill>
              </a:rPr>
              <a:pPr/>
              <a:t>22/12/2021</a:t>
            </a:fld>
            <a:endParaRPr lang="it-IT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it-IT" smtClean="0">
                <a:solidFill>
                  <a:srgbClr val="262626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5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04800"/>
            <a:ext cx="7886700" cy="110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524001"/>
            <a:ext cx="7886700" cy="362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58050E-B668-4FA7-85AD-C750C80A6E9B}" type="datetimeFigureOut">
              <a:rPr lang="it-IT" smtClean="0">
                <a:solidFill>
                  <a:srgbClr val="262626">
                    <a:tint val="75000"/>
                  </a:srgbClr>
                </a:solidFill>
              </a:rPr>
              <a:pPr/>
              <a:t>22/12/2021</a:t>
            </a:fld>
            <a:endParaRPr lang="it-IT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it-IT" smtClean="0">
                <a:solidFill>
                  <a:srgbClr val="262626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3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04800"/>
            <a:ext cx="7886700" cy="110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524001"/>
            <a:ext cx="7886700" cy="362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58050E-B668-4FA7-85AD-C750C80A6E9B}" type="datetimeFigureOut">
              <a:rPr lang="it-IT" smtClean="0">
                <a:solidFill>
                  <a:srgbClr val="262626">
                    <a:tint val="75000"/>
                  </a:srgbClr>
                </a:solidFill>
              </a:rPr>
              <a:pPr/>
              <a:t>22/12/2021</a:t>
            </a:fld>
            <a:endParaRPr lang="it-IT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it-IT" smtClean="0">
                <a:solidFill>
                  <a:srgbClr val="262626">
                    <a:tint val="75000"/>
                  </a:srgbClr>
                </a:solidFill>
              </a:rPr>
              <a:pPr/>
              <a:t>‹N›</a:t>
            </a:fld>
            <a:endParaRPr lang="it-IT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0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hyperlink" Target="https://innovazione.gov.it/it/chi-siamo/dipartiment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6BC99F-86EB-4DB2-B5BE-BD0F81888E8E}"/>
              </a:ext>
            </a:extLst>
          </p:cNvPr>
          <p:cNvSpPr/>
          <p:nvPr/>
        </p:nvSpPr>
        <p:spPr>
          <a:xfrm>
            <a:off x="-252536" y="-166836"/>
            <a:ext cx="9649072" cy="60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0190DA27-ACB8-4D94-AD42-736A9DD4C105}"/>
              </a:ext>
            </a:extLst>
          </p:cNvPr>
          <p:cNvSpPr/>
          <p:nvPr/>
        </p:nvSpPr>
        <p:spPr>
          <a:xfrm flipV="1">
            <a:off x="69156" y="49188"/>
            <a:ext cx="9005688" cy="5616624"/>
          </a:xfrm>
          <a:prstGeom prst="round1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7220"/>
            <a:ext cx="2139831" cy="873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899592" y="1921396"/>
            <a:ext cx="71594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IOService</a:t>
            </a:r>
            <a:endParaRPr lang="it-IT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b="1" i="1" dirty="0"/>
          </a:p>
          <a:p>
            <a:pPr algn="ctr"/>
            <a:endParaRPr lang="it-IT" b="1" i="1" dirty="0"/>
          </a:p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Gateway Regione Marche verso </a:t>
            </a:r>
            <a:r>
              <a:rPr lang="it-I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AppIO</a:t>
            </a:r>
            <a:endParaRPr lang="it-IT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22/12/2021</a:t>
            </a:r>
            <a:endParaRPr lang="it-IT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progetto per la Digitalizzazione delle Pubbliche Amministrazioni Locali delle Marc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204"/>
            <a:ext cx="4063608" cy="1292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6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504" y="123757"/>
            <a:ext cx="7164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IOService</a:t>
            </a:r>
            <a:r>
              <a:rPr lang="it-IT" sz="24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– Ente Locale</a:t>
            </a:r>
          </a:p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 Black" pitchFamily="34" charset="0"/>
              </a:rPr>
              <a:t>Pubblica amministrazione</a:t>
            </a:r>
            <a:endParaRPr lang="it-IT" sz="1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10</a:t>
            </a:fld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43508" y="1500417"/>
            <a:ext cx="8856984" cy="163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PREREQUISITO: invio a RM di richiesta formale </a:t>
            </a:r>
            <a:r>
              <a:rPr lang="it-IT" sz="1600" b="1" dirty="0" smtClean="0">
                <a:solidFill>
                  <a:srgbClr val="5C6F82"/>
                </a:solidFill>
                <a:latin typeface="Titillium Web"/>
              </a:rPr>
              <a:t>abilitazione utenti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per conto dell’ente locale. </a:t>
            </a:r>
            <a:br>
              <a:rPr lang="it-IT" sz="1600" dirty="0" smtClean="0">
                <a:solidFill>
                  <a:srgbClr val="5C6F82"/>
                </a:solidFill>
                <a:latin typeface="Titillium Web"/>
              </a:rPr>
            </a:br>
            <a:r>
              <a:rPr lang="it-IT" sz="1100" dirty="0" err="1" smtClean="0">
                <a:solidFill>
                  <a:srgbClr val="5C6F82"/>
                </a:solidFill>
                <a:latin typeface="Titillium Web"/>
              </a:rPr>
              <a:t>Procedimarche</a:t>
            </a:r>
            <a:r>
              <a:rPr lang="it-IT" sz="1100" dirty="0" smtClean="0">
                <a:solidFill>
                  <a:srgbClr val="5C6F82"/>
                </a:solidFill>
                <a:latin typeface="Titillium Web"/>
              </a:rPr>
              <a:t> con autenticazione SPID del soggetto che invia la richiesta e compilazione modello PDF con firma digitale R.L. o soggetto con potere di firma per conto del EELL. NO PEC – NO CARTA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solidFill>
                  <a:srgbClr val="5C6F82"/>
                </a:solidFill>
                <a:latin typeface="Titillium Web"/>
              </a:rPr>
              <a:t>URL richiesta registrazione utenti: </a:t>
            </a:r>
            <a:r>
              <a:rPr lang="it-IT" sz="1100" u="sng" dirty="0">
                <a:solidFill>
                  <a:srgbClr val="0070C0"/>
                </a:solidFill>
                <a:latin typeface="Titillium Web"/>
              </a:rPr>
              <a:t>https://</a:t>
            </a:r>
            <a:r>
              <a:rPr lang="it-IT" sz="1100" u="sng" dirty="0" smtClean="0">
                <a:solidFill>
                  <a:srgbClr val="0070C0"/>
                </a:solidFill>
                <a:latin typeface="Titillium Web"/>
              </a:rPr>
              <a:t>procedimenti.regione.marche.it/Pratiche/Avvia/11298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L’utente abilitato accede al portale autenticandosi con SPID/</a:t>
            </a:r>
            <a:r>
              <a:rPr lang="it-IT" sz="1600" dirty="0" err="1" smtClean="0">
                <a:solidFill>
                  <a:srgbClr val="5C6F82"/>
                </a:solidFill>
                <a:latin typeface="Titillium Web"/>
              </a:rPr>
              <a:t>Cohesion</a:t>
            </a:r>
            <a:endParaRPr lang="it-IT" sz="1600" dirty="0" smtClean="0">
              <a:solidFill>
                <a:srgbClr val="5C6F82"/>
              </a:solidFill>
              <a:latin typeface="Titillium Web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591" y="3209861"/>
            <a:ext cx="5441177" cy="24543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25" y="967842"/>
            <a:ext cx="8964487" cy="5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8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504" y="123757"/>
            <a:ext cx="7164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IOService</a:t>
            </a:r>
            <a:r>
              <a:rPr lang="it-IT" sz="24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– Ente Locale</a:t>
            </a:r>
          </a:p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 Black" pitchFamily="34" charset="0"/>
              </a:rPr>
              <a:t>Pubblica amministrazione – Caricamento file CSV e Invio</a:t>
            </a:r>
            <a:endParaRPr lang="it-IT" sz="1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11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79512" y="961988"/>
            <a:ext cx="842493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5C6F82"/>
                </a:solidFill>
                <a:latin typeface="Titillium Web"/>
              </a:rPr>
              <a:t>Carica file </a:t>
            </a:r>
            <a:r>
              <a:rPr lang="it-IT" dirty="0" smtClean="0">
                <a:solidFill>
                  <a:srgbClr val="5C6F82"/>
                </a:solidFill>
                <a:latin typeface="Titillium Web"/>
              </a:rPr>
              <a:t>CSV </a:t>
            </a:r>
            <a:r>
              <a:rPr lang="it-IT" dirty="0">
                <a:solidFill>
                  <a:srgbClr val="5C6F82"/>
                </a:solidFill>
                <a:latin typeface="Titillium Web"/>
              </a:rPr>
              <a:t>per l’elaborazione e inoltro in </a:t>
            </a:r>
            <a:r>
              <a:rPr lang="it-IT" dirty="0" err="1" smtClean="0">
                <a:solidFill>
                  <a:srgbClr val="5C6F82"/>
                </a:solidFill>
                <a:latin typeface="Titillium Web"/>
              </a:rPr>
              <a:t>AppIO</a:t>
            </a:r>
            <a:endParaRPr lang="it-IT" dirty="0" smtClean="0">
              <a:solidFill>
                <a:srgbClr val="5C6F82"/>
              </a:solidFill>
              <a:latin typeface="Titillium Web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5C6F82"/>
                </a:solidFill>
                <a:latin typeface="Titillium Web"/>
              </a:rPr>
              <a:t>Invia (non schedulato) i propri messaggi</a:t>
            </a:r>
            <a:endParaRPr lang="it-IT" dirty="0">
              <a:solidFill>
                <a:srgbClr val="5C6F82"/>
              </a:solidFill>
              <a:latin typeface="Titillium Web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86" y="1843502"/>
            <a:ext cx="8450027" cy="32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504" y="123757"/>
            <a:ext cx="7164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IOService</a:t>
            </a:r>
            <a:r>
              <a:rPr lang="it-IT" sz="24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– Ente Locale</a:t>
            </a:r>
          </a:p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 Black" pitchFamily="34" charset="0"/>
              </a:rPr>
              <a:t>Pubblica amministrazione – Caricamento file CSV e Invio</a:t>
            </a:r>
            <a:endParaRPr lang="it-IT" sz="1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12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59531" y="1114535"/>
            <a:ext cx="8424936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solidFill>
                  <a:srgbClr val="5C6F82"/>
                </a:solidFill>
                <a:latin typeface="Titillium Web"/>
              </a:rPr>
              <a:t>Formato del file CSV per invio notifiche in AppIO tramite IOService</a:t>
            </a:r>
            <a:endParaRPr lang="it-IT" b="1" dirty="0">
              <a:solidFill>
                <a:srgbClr val="5C6F82"/>
              </a:solidFill>
              <a:latin typeface="Titillium Web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117797"/>
              </p:ext>
            </p:extLst>
          </p:nvPr>
        </p:nvGraphicFramePr>
        <p:xfrm>
          <a:off x="401170" y="1547485"/>
          <a:ext cx="8383297" cy="3698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534">
                  <a:extLst>
                    <a:ext uri="{9D8B030D-6E8A-4147-A177-3AD203B41FA5}">
                      <a16:colId xmlns:a16="http://schemas.microsoft.com/office/drawing/2014/main" val="1654444642"/>
                    </a:ext>
                  </a:extLst>
                </a:gridCol>
                <a:gridCol w="6876763">
                  <a:extLst>
                    <a:ext uri="{9D8B030D-6E8A-4147-A177-3AD203B41FA5}">
                      <a16:colId xmlns:a16="http://schemas.microsoft.com/office/drawing/2014/main" val="61042777"/>
                    </a:ext>
                  </a:extLst>
                </a:gridCol>
              </a:tblGrid>
              <a:tr h="2733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Nome campo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Descrizione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extLst>
                  <a:ext uri="{0D108BD9-81ED-4DB2-BD59-A6C34878D82A}">
                    <a16:rowId xmlns:a16="http://schemas.microsoft.com/office/drawing/2014/main" val="3324367666"/>
                  </a:ext>
                </a:extLst>
              </a:tr>
              <a:tr h="3534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ID_SERVIZIO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effectLst/>
                        </a:rPr>
                        <a:t>OBBLIGATORIO</a:t>
                      </a:r>
                      <a:r>
                        <a:rPr lang="it-IT" sz="1100" dirty="0" smtClean="0">
                          <a:effectLst/>
                        </a:rPr>
                        <a:t>; Codice </a:t>
                      </a:r>
                      <a:r>
                        <a:rPr lang="it-IT" sz="1100" dirty="0">
                          <a:effectLst/>
                        </a:rPr>
                        <a:t>del servizio dell’AppIO ottenuto dal </a:t>
                      </a:r>
                      <a:r>
                        <a:rPr lang="it-IT" sz="1100" dirty="0" err="1">
                          <a:effectLst/>
                        </a:rPr>
                        <a:t>backoffice</a:t>
                      </a:r>
                      <a:r>
                        <a:rPr lang="it-IT" sz="1100" dirty="0">
                          <a:effectLst/>
                        </a:rPr>
                        <a:t> IO o in alternativa codice servizio attribuito al servizio da IOService</a:t>
                      </a:r>
                      <a:r>
                        <a:rPr lang="it-IT" sz="1100" dirty="0" smtClean="0">
                          <a:effectLst/>
                        </a:rPr>
                        <a:t>.</a:t>
                      </a:r>
                      <a:endParaRPr lang="it-IT" sz="1100" dirty="0">
                        <a:effectLst/>
                      </a:endParaRPr>
                    </a:p>
                  </a:txBody>
                  <a:tcPr marL="39605" marR="39605" marT="0" marB="0"/>
                </a:tc>
                <a:extLst>
                  <a:ext uri="{0D108BD9-81ED-4DB2-BD59-A6C34878D82A}">
                    <a16:rowId xmlns:a16="http://schemas.microsoft.com/office/drawing/2014/main" val="4115806073"/>
                  </a:ext>
                </a:extLst>
              </a:tr>
              <a:tr h="2071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OGGETTO_MSG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OBBLIGATORIO; oggetto </a:t>
                      </a:r>
                      <a:r>
                        <a:rPr lang="it-IT" sz="1100" dirty="0">
                          <a:effectLst/>
                        </a:rPr>
                        <a:t>del messaggio da inviare - tipo </a:t>
                      </a:r>
                      <a:r>
                        <a:rPr lang="it-IT" sz="1100" dirty="0" err="1">
                          <a:effectLst/>
                        </a:rPr>
                        <a:t>string</a:t>
                      </a:r>
                      <a:r>
                        <a:rPr lang="it-IT" sz="1100" dirty="0">
                          <a:effectLst/>
                        </a:rPr>
                        <a:t> [10 .. 120]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extLst>
                  <a:ext uri="{0D108BD9-81ED-4DB2-BD59-A6C34878D82A}">
                    <a16:rowId xmlns:a16="http://schemas.microsoft.com/office/drawing/2014/main" val="482132246"/>
                  </a:ext>
                </a:extLst>
              </a:tr>
              <a:tr h="2071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CORPO_MSG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OBBLIGATORIO;</a:t>
                      </a:r>
                      <a:r>
                        <a:rPr lang="it-IT" sz="1100" baseline="0" dirty="0" smtClean="0">
                          <a:effectLst/>
                        </a:rPr>
                        <a:t> </a:t>
                      </a:r>
                      <a:r>
                        <a:rPr lang="it-IT" sz="1100" dirty="0" smtClean="0">
                          <a:effectLst/>
                        </a:rPr>
                        <a:t>Corpo </a:t>
                      </a:r>
                      <a:r>
                        <a:rPr lang="it-IT" sz="1100" dirty="0">
                          <a:effectLst/>
                        </a:rPr>
                        <a:t>del messaggio in formato testo tipo </a:t>
                      </a:r>
                      <a:r>
                        <a:rPr lang="it-IT" sz="1100" dirty="0" err="1">
                          <a:effectLst/>
                        </a:rPr>
                        <a:t>string</a:t>
                      </a:r>
                      <a:r>
                        <a:rPr lang="it-IT" sz="1100" dirty="0">
                          <a:effectLst/>
                        </a:rPr>
                        <a:t> [80 .. 10000]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extLst>
                  <a:ext uri="{0D108BD9-81ED-4DB2-BD59-A6C34878D82A}">
                    <a16:rowId xmlns:a16="http://schemas.microsoft.com/office/drawing/2014/main" val="2920880568"/>
                  </a:ext>
                </a:extLst>
              </a:tr>
              <a:tr h="2071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CODICE_FISCALE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OBBLIGATORIO; Codice </a:t>
                      </a:r>
                      <a:r>
                        <a:rPr lang="it-IT" sz="1100" dirty="0">
                          <a:effectLst/>
                        </a:rPr>
                        <a:t>fiscale del soggetto a cui inviare il messaggio - tipo </a:t>
                      </a:r>
                      <a:r>
                        <a:rPr lang="it-IT" sz="1100" dirty="0" err="1">
                          <a:effectLst/>
                        </a:rPr>
                        <a:t>string</a:t>
                      </a:r>
                      <a:r>
                        <a:rPr lang="it-IT" sz="1100" dirty="0">
                          <a:effectLst/>
                        </a:rPr>
                        <a:t> [16]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extLst>
                  <a:ext uri="{0D108BD9-81ED-4DB2-BD59-A6C34878D82A}">
                    <a16:rowId xmlns:a16="http://schemas.microsoft.com/office/drawing/2014/main" val="4055712258"/>
                  </a:ext>
                </a:extLst>
              </a:tr>
              <a:tr h="2071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DATA_SCADENZA_MSG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OBBLIGATORIO;</a:t>
                      </a:r>
                      <a:r>
                        <a:rPr lang="it-IT" sz="1100" baseline="0" dirty="0" smtClean="0">
                          <a:effectLst/>
                        </a:rPr>
                        <a:t> </a:t>
                      </a:r>
                      <a:r>
                        <a:rPr lang="it-IT" sz="1100" dirty="0" smtClean="0">
                          <a:effectLst/>
                        </a:rPr>
                        <a:t>Data </a:t>
                      </a:r>
                      <a:r>
                        <a:rPr lang="it-IT" sz="1100" dirty="0">
                          <a:effectLst/>
                        </a:rPr>
                        <a:t>scadenza messaggio (DD/MM/YYYY)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extLst>
                  <a:ext uri="{0D108BD9-81ED-4DB2-BD59-A6C34878D82A}">
                    <a16:rowId xmlns:a16="http://schemas.microsoft.com/office/drawing/2014/main" val="1980906914"/>
                  </a:ext>
                </a:extLst>
              </a:tr>
              <a:tr h="310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IMPORTO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OPZIONALE, diventa OBBLIGATORIO nel caso la notifica sia relativa ad una scadenza di pagamento. Importo del pagamento espresso in centesimo di Euro - </a:t>
                      </a:r>
                      <a:r>
                        <a:rPr lang="it-IT" sz="1100" dirty="0" err="1">
                          <a:effectLst/>
                        </a:rPr>
                        <a:t>integer</a:t>
                      </a:r>
                      <a:r>
                        <a:rPr lang="it-IT" sz="1100" dirty="0">
                          <a:effectLst/>
                        </a:rPr>
                        <a:t> [1...9999999999 ].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extLst>
                  <a:ext uri="{0D108BD9-81ED-4DB2-BD59-A6C34878D82A}">
                    <a16:rowId xmlns:a16="http://schemas.microsoft.com/office/drawing/2014/main" val="3773869661"/>
                  </a:ext>
                </a:extLst>
              </a:tr>
              <a:tr h="2071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AVVISO_PAGOPA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OPZIONALE, diventa OBBLIGATORIO nel caso la notifica sia relativa ad una scadenza di pagamento. Codice avviso pagoPA (IUV)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extLst>
                  <a:ext uri="{0D108BD9-81ED-4DB2-BD59-A6C34878D82A}">
                    <a16:rowId xmlns:a16="http://schemas.microsoft.com/office/drawing/2014/main" val="3566800576"/>
                  </a:ext>
                </a:extLst>
              </a:tr>
              <a:tr h="4143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SCADENZA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OPZIONALE, diventa OBBLIGATORIO nel caso la notifica sia relativa ad una scadenza di pagamento. Indica se il pagamento può essere eseguito dopo la data di scadenza del messaggio (Y= si può pagare anche dopo, N= non si può pagare dopo)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extLst>
                  <a:ext uri="{0D108BD9-81ED-4DB2-BD59-A6C34878D82A}">
                    <a16:rowId xmlns:a16="http://schemas.microsoft.com/office/drawing/2014/main" val="994142774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EMAIL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OPZIONALE;</a:t>
                      </a:r>
                      <a:r>
                        <a:rPr lang="it-IT" sz="1100" baseline="0" dirty="0" smtClean="0">
                          <a:effectLst/>
                        </a:rPr>
                        <a:t> </a:t>
                      </a:r>
                      <a:r>
                        <a:rPr lang="it-IT" sz="1100" dirty="0" smtClean="0">
                          <a:effectLst/>
                        </a:rPr>
                        <a:t>Indirizzo </a:t>
                      </a:r>
                      <a:r>
                        <a:rPr lang="it-IT" sz="1100" dirty="0">
                          <a:effectLst/>
                        </a:rPr>
                        <a:t>mail a cui inviare il messaggio nel caso in cui il soggetto </a:t>
                      </a:r>
                      <a:r>
                        <a:rPr lang="it-IT" sz="1100" dirty="0" smtClean="0">
                          <a:effectLst/>
                        </a:rPr>
                        <a:t>non lo </a:t>
                      </a:r>
                      <a:r>
                        <a:rPr lang="it-IT" sz="1100" dirty="0">
                          <a:effectLst/>
                        </a:rPr>
                        <a:t>abbia impostato nel suo profilo su </a:t>
                      </a:r>
                      <a:r>
                        <a:rPr lang="it-IT" sz="1100" dirty="0" err="1">
                          <a:effectLst/>
                        </a:rPr>
                        <a:t>app</a:t>
                      </a:r>
                      <a:r>
                        <a:rPr lang="it-IT" sz="1100" dirty="0">
                          <a:effectLst/>
                        </a:rPr>
                        <a:t> IO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extLst>
                  <a:ext uri="{0D108BD9-81ED-4DB2-BD59-A6C34878D82A}">
                    <a16:rowId xmlns:a16="http://schemas.microsoft.com/office/drawing/2014/main" val="359922149"/>
                  </a:ext>
                </a:extLst>
              </a:tr>
              <a:tr h="2071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NRE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OPZIONALE;</a:t>
                      </a:r>
                      <a:r>
                        <a:rPr lang="it-IT" sz="1100" baseline="0" dirty="0" smtClean="0">
                          <a:effectLst/>
                        </a:rPr>
                        <a:t> </a:t>
                      </a:r>
                      <a:r>
                        <a:rPr lang="it-IT" sz="1100" dirty="0" smtClean="0">
                          <a:effectLst/>
                        </a:rPr>
                        <a:t>Numero </a:t>
                      </a:r>
                      <a:r>
                        <a:rPr lang="it-IT" sz="1100" dirty="0">
                          <a:effectLst/>
                        </a:rPr>
                        <a:t>ricetta elettronica – tipo </a:t>
                      </a:r>
                      <a:r>
                        <a:rPr lang="it-IT" sz="1100" dirty="0" err="1">
                          <a:effectLst/>
                        </a:rPr>
                        <a:t>string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  <a:r>
                        <a:rPr lang="it-IT" sz="1100" dirty="0" smtClean="0">
                          <a:effectLst/>
                        </a:rPr>
                        <a:t>15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extLst>
                  <a:ext uri="{0D108BD9-81ED-4DB2-BD59-A6C34878D82A}">
                    <a16:rowId xmlns:a16="http://schemas.microsoft.com/office/drawing/2014/main" val="3273214457"/>
                  </a:ext>
                </a:extLst>
              </a:tr>
              <a:tr h="208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IUP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OPZIONALE;</a:t>
                      </a:r>
                      <a:r>
                        <a:rPr lang="it-IT" sz="1100" baseline="0" dirty="0" smtClean="0">
                          <a:effectLst/>
                        </a:rPr>
                        <a:t> </a:t>
                      </a:r>
                      <a:r>
                        <a:rPr lang="it-IT" sz="1100" dirty="0" smtClean="0">
                          <a:effectLst/>
                        </a:rPr>
                        <a:t>Identificativo </a:t>
                      </a:r>
                      <a:r>
                        <a:rPr lang="it-IT" sz="1100" dirty="0">
                          <a:effectLst/>
                        </a:rPr>
                        <a:t>Unico Prenotazione assegnato dal CUP per la prenotazione della prestazione – tipo </a:t>
                      </a:r>
                      <a:r>
                        <a:rPr lang="it-IT" sz="1100" dirty="0" err="1">
                          <a:effectLst/>
                        </a:rPr>
                        <a:t>string</a:t>
                      </a:r>
                      <a:r>
                        <a:rPr lang="it-IT" sz="1100" dirty="0">
                          <a:effectLst/>
                        </a:rPr>
                        <a:t> 15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extLst>
                  <a:ext uri="{0D108BD9-81ED-4DB2-BD59-A6C34878D82A}">
                    <a16:rowId xmlns:a16="http://schemas.microsoft.com/office/drawing/2014/main" val="1645552826"/>
                  </a:ext>
                </a:extLst>
              </a:tr>
              <a:tr h="2071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CF_Medico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OPZIONALE;</a:t>
                      </a:r>
                      <a:r>
                        <a:rPr lang="it-IT" sz="1100" baseline="0" dirty="0" smtClean="0">
                          <a:effectLst/>
                        </a:rPr>
                        <a:t> </a:t>
                      </a:r>
                      <a:r>
                        <a:rPr lang="it-IT" sz="1100" dirty="0" smtClean="0">
                          <a:effectLst/>
                        </a:rPr>
                        <a:t>Codice </a:t>
                      </a:r>
                      <a:r>
                        <a:rPr lang="it-IT" sz="1100" dirty="0">
                          <a:effectLst/>
                        </a:rPr>
                        <a:t>fiscale del medico prescrittore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5" marR="39605" marT="0" marB="0"/>
                </a:tc>
                <a:extLst>
                  <a:ext uri="{0D108BD9-81ED-4DB2-BD59-A6C34878D82A}">
                    <a16:rowId xmlns:a16="http://schemas.microsoft.com/office/drawing/2014/main" val="3667825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98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504" y="123757"/>
            <a:ext cx="7164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IOService</a:t>
            </a:r>
            <a:r>
              <a:rPr lang="it-IT" sz="24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– Ente Locale</a:t>
            </a:r>
          </a:p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 Black" pitchFamily="34" charset="0"/>
              </a:rPr>
              <a:t>Pubblica amministrazione – Gestione Messaggi</a:t>
            </a:r>
            <a:endParaRPr lang="it-IT" sz="1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13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51520" y="846646"/>
            <a:ext cx="842493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5C6F82"/>
                </a:solidFill>
                <a:latin typeface="Titillium Web"/>
              </a:rPr>
              <a:t>Funzioni per la verifica dell’esito delle elaborazioni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5C6F82"/>
                </a:solidFill>
                <a:latin typeface="Titillium Web"/>
              </a:rPr>
              <a:t>Visualizza il contenuto dei messaggi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777380"/>
            <a:ext cx="7453550" cy="35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504" y="123757"/>
            <a:ext cx="7164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IOService</a:t>
            </a:r>
            <a:r>
              <a:rPr lang="it-IT" sz="24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– Ente Locale</a:t>
            </a:r>
          </a:p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 Black" pitchFamily="34" charset="0"/>
              </a:rPr>
              <a:t>Pubblica amministrazione – Servizi Attivi</a:t>
            </a:r>
            <a:endParaRPr lang="it-IT" sz="1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14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45" y="1718570"/>
            <a:ext cx="7990619" cy="346969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9512" y="918774"/>
            <a:ext cx="849694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5C6F82"/>
                </a:solidFill>
                <a:latin typeface="Titillium Web"/>
              </a:rPr>
              <a:t>Consulta l’elenco dei servizi </a:t>
            </a:r>
            <a:r>
              <a:rPr lang="it-IT" dirty="0">
                <a:solidFill>
                  <a:srgbClr val="5C6F82"/>
                </a:solidFill>
                <a:latin typeface="Titillium Web"/>
              </a:rPr>
              <a:t>proposti all’EELL dagli operatori economici e può attivarli o disattivarli</a:t>
            </a:r>
            <a:endParaRPr lang="it-IT" sz="1400" dirty="0">
              <a:solidFill>
                <a:srgbClr val="5C6F82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318515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504" y="187344"/>
            <a:ext cx="748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IOService vs MPay</a:t>
            </a:r>
            <a:endParaRPr lang="it-IT" sz="1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15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79512" y="918774"/>
            <a:ext cx="8496944" cy="4378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C6F82"/>
                </a:solidFill>
                <a:latin typeface="Titillium Web"/>
              </a:rPr>
              <a:t>Inserimento pendenze pagamento da un file CSV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5C6F82"/>
              </a:solidFill>
              <a:latin typeface="Titillium Web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5C6F82"/>
              </a:solidFill>
              <a:latin typeface="Titillium Web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5C6F82"/>
              </a:solidFill>
              <a:latin typeface="Titillium Web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5C6F82"/>
              </a:solidFill>
              <a:latin typeface="Titillium Web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rgbClr val="5C6F82"/>
              </a:solidFill>
              <a:latin typeface="Titillium Web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5C6F82"/>
              </a:solidFill>
              <a:latin typeface="Titillium Web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5C6F82"/>
              </a:solidFill>
              <a:latin typeface="Titillium Web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C6F82"/>
                </a:solidFill>
                <a:latin typeface="Titillium Web"/>
              </a:rPr>
              <a:t>Elaborazione file da parte MPay (esito il giorno successivo)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C6F82"/>
                </a:solidFill>
                <a:latin typeface="Titillium Web"/>
              </a:rPr>
              <a:t>Download bollettini in pdf pronti per stampa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C6F82"/>
                </a:solidFill>
                <a:latin typeface="Titillium Web"/>
              </a:rPr>
              <a:t>Download file preimpostato compatibile con IOService</a:t>
            </a:r>
            <a:endParaRPr lang="it-IT" dirty="0">
              <a:solidFill>
                <a:srgbClr val="5C6F82"/>
              </a:solidFill>
              <a:latin typeface="Titillium Web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345332"/>
            <a:ext cx="4881360" cy="25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1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504" y="187344"/>
            <a:ext cx="748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IOService vs MPay</a:t>
            </a:r>
            <a:endParaRPr lang="it-IT" sz="1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16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033990"/>
            <a:ext cx="8872538" cy="33718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7878" y="3093558"/>
            <a:ext cx="4653150" cy="2304258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H="1">
            <a:off x="7591028" y="4153644"/>
            <a:ext cx="1085428" cy="648072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91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504" y="187344"/>
            <a:ext cx="748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Integrazione </a:t>
            </a:r>
            <a:r>
              <a:rPr lang="it-IT" sz="2400" b="1" dirty="0" err="1" smtClean="0">
                <a:solidFill>
                  <a:schemeClr val="bg1"/>
                </a:solidFill>
                <a:latin typeface="Arial Black" pitchFamily="34" charset="0"/>
              </a:rPr>
              <a:t>IOservice</a:t>
            </a:r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 - MPay</a:t>
            </a:r>
            <a:endParaRPr lang="it-IT" sz="1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17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11560" y="1463435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it-IT" sz="1200" dirty="0">
              <a:solidFill>
                <a:srgbClr val="5C6F82"/>
              </a:solidFill>
              <a:latin typeface="Titillium Web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200" b="1" dirty="0" smtClean="0">
                <a:solidFill>
                  <a:srgbClr val="009900"/>
                </a:solidFill>
                <a:latin typeface="Titillium Web"/>
              </a:rPr>
              <a:t>ID_SERVIZIO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: calcolato da MPay </a:t>
            </a:r>
            <a:r>
              <a:rPr lang="it-IT" sz="1200" dirty="0">
                <a:solidFill>
                  <a:srgbClr val="5C6F82"/>
                </a:solidFill>
                <a:latin typeface="Titillium Web"/>
              </a:rPr>
              <a:t>non va modificato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200" b="1" dirty="0" smtClean="0">
                <a:solidFill>
                  <a:srgbClr val="FFC000"/>
                </a:solidFill>
                <a:latin typeface="Titillium Web"/>
              </a:rPr>
              <a:t>OGGETTO_MSG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: proposto da MPay, ma personalizzabile (</a:t>
            </a:r>
            <a:r>
              <a:rPr lang="it-IT" sz="1200" dirty="0" err="1" smtClean="0">
                <a:solidFill>
                  <a:srgbClr val="5C6F82"/>
                </a:solidFill>
                <a:latin typeface="Titillium Web"/>
              </a:rPr>
              <a:t>min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 10 caratteri </a:t>
            </a:r>
            <a:r>
              <a:rPr lang="it-IT" sz="1200" dirty="0" err="1" smtClean="0">
                <a:solidFill>
                  <a:srgbClr val="5C6F82"/>
                </a:solidFill>
                <a:latin typeface="Titillium Web"/>
              </a:rPr>
              <a:t>max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 120)</a:t>
            </a:r>
            <a:endParaRPr lang="it-IT" sz="1200" dirty="0">
              <a:solidFill>
                <a:srgbClr val="5C6F82"/>
              </a:solidFill>
              <a:latin typeface="Titillium Web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200" b="1" dirty="0" smtClean="0">
                <a:solidFill>
                  <a:srgbClr val="FF0000"/>
                </a:solidFill>
                <a:latin typeface="Titillium Web"/>
              </a:rPr>
              <a:t>CORPO_MSG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: va inserito manualmente (</a:t>
            </a:r>
            <a:r>
              <a:rPr lang="it-IT" sz="1200" dirty="0" err="1" smtClean="0">
                <a:solidFill>
                  <a:srgbClr val="5C6F82"/>
                </a:solidFill>
                <a:latin typeface="Titillium Web"/>
              </a:rPr>
              <a:t>min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 80 caratteri </a:t>
            </a:r>
            <a:r>
              <a:rPr lang="it-IT" sz="1200" dirty="0" err="1" smtClean="0">
                <a:solidFill>
                  <a:srgbClr val="5C6F82"/>
                </a:solidFill>
                <a:latin typeface="Titillium Web"/>
              </a:rPr>
              <a:t>max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 10000), rispettare linee guida AppIO ed inserire dei riferimenti telefonici e/o e-mail cui l’utente che riceve il messaggio possa rivolgersi per chiarimenti in merito al contenuto del messaggio, e in particolare relative alle modalità di calcolo del pagamento richiesto.</a:t>
            </a:r>
            <a:endParaRPr lang="it-IT" sz="1200" dirty="0">
              <a:solidFill>
                <a:srgbClr val="5C6F82"/>
              </a:solidFill>
              <a:latin typeface="Titillium Web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200" b="1" dirty="0">
                <a:solidFill>
                  <a:srgbClr val="009900"/>
                </a:solidFill>
                <a:latin typeface="Titillium Web"/>
              </a:rPr>
              <a:t>CODICE_FISCALE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: inserito </a:t>
            </a:r>
            <a:r>
              <a:rPr lang="it-IT" sz="1200" dirty="0">
                <a:solidFill>
                  <a:srgbClr val="5C6F82"/>
                </a:solidFill>
                <a:latin typeface="Titillium Web"/>
              </a:rPr>
              <a:t>da 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MPay non va modificato</a:t>
            </a:r>
            <a:endParaRPr lang="it-IT" sz="1200" dirty="0">
              <a:solidFill>
                <a:srgbClr val="5C6F82"/>
              </a:solidFill>
              <a:latin typeface="Titillium Web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200" b="1" dirty="0" smtClean="0">
                <a:solidFill>
                  <a:srgbClr val="009900"/>
                </a:solidFill>
                <a:latin typeface="Titillium Web"/>
              </a:rPr>
              <a:t>DATA_SCADENZA_MSG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Titillium Web"/>
              </a:rPr>
              <a:t>:</a:t>
            </a:r>
            <a:r>
              <a:rPr lang="it-IT" sz="1200" b="1" dirty="0" smtClean="0">
                <a:solidFill>
                  <a:srgbClr val="009900"/>
                </a:solidFill>
                <a:latin typeface="Titillium Web"/>
              </a:rPr>
              <a:t> </a:t>
            </a:r>
            <a:r>
              <a:rPr lang="it-IT" sz="1200" dirty="0">
                <a:solidFill>
                  <a:srgbClr val="5C6F82"/>
                </a:solidFill>
                <a:latin typeface="Titillium Web"/>
              </a:rPr>
              <a:t>inserito da 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MPay </a:t>
            </a:r>
            <a:r>
              <a:rPr lang="it-IT" sz="1200" dirty="0">
                <a:solidFill>
                  <a:srgbClr val="5C6F82"/>
                </a:solidFill>
                <a:latin typeface="Titillium Web"/>
              </a:rPr>
              <a:t>non va modificato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200" b="1" dirty="0" smtClean="0">
                <a:solidFill>
                  <a:srgbClr val="009900"/>
                </a:solidFill>
                <a:latin typeface="Titillium Web"/>
              </a:rPr>
              <a:t>IMPORTO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: </a:t>
            </a:r>
            <a:r>
              <a:rPr lang="it-IT" sz="1200" dirty="0">
                <a:solidFill>
                  <a:srgbClr val="5C6F82"/>
                </a:solidFill>
                <a:latin typeface="Titillium Web"/>
              </a:rPr>
              <a:t>inserito da 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MPay </a:t>
            </a:r>
            <a:r>
              <a:rPr lang="it-IT" sz="1200" dirty="0">
                <a:solidFill>
                  <a:srgbClr val="5C6F82"/>
                </a:solidFill>
                <a:latin typeface="Titillium Web"/>
              </a:rPr>
              <a:t>non va modificato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200" b="1" dirty="0" smtClean="0">
                <a:solidFill>
                  <a:srgbClr val="009900"/>
                </a:solidFill>
                <a:latin typeface="Titillium Web"/>
              </a:rPr>
              <a:t>AVVISO_PAGOPA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: </a:t>
            </a:r>
            <a:r>
              <a:rPr lang="it-IT" sz="1200" dirty="0">
                <a:solidFill>
                  <a:srgbClr val="5C6F82"/>
                </a:solidFill>
                <a:latin typeface="Titillium Web"/>
              </a:rPr>
              <a:t>avviso pagoPA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200" b="1" dirty="0" smtClean="0">
                <a:solidFill>
                  <a:srgbClr val="009900"/>
                </a:solidFill>
                <a:latin typeface="Titillium Web"/>
              </a:rPr>
              <a:t>SCADENZA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: vuoto </a:t>
            </a:r>
            <a:r>
              <a:rPr lang="it-IT" sz="1200" dirty="0">
                <a:solidFill>
                  <a:srgbClr val="5C6F82"/>
                </a:solidFill>
                <a:latin typeface="Titillium Web"/>
              </a:rPr>
              <a:t>non va 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inserito</a:t>
            </a:r>
            <a:endParaRPr lang="it-IT" sz="1200" dirty="0">
              <a:solidFill>
                <a:srgbClr val="5C6F82"/>
              </a:solidFill>
              <a:latin typeface="Titillium Web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200" b="1" dirty="0" smtClean="0">
                <a:solidFill>
                  <a:srgbClr val="009900"/>
                </a:solidFill>
                <a:latin typeface="Titillium Web"/>
              </a:rPr>
              <a:t>EMAIL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: vuoto  </a:t>
            </a:r>
            <a:r>
              <a:rPr lang="it-IT" sz="1200" dirty="0">
                <a:solidFill>
                  <a:srgbClr val="5C6F82"/>
                </a:solidFill>
                <a:latin typeface="Titillium Web"/>
              </a:rPr>
              <a:t>non va inserito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200" b="1" dirty="0" smtClean="0">
                <a:solidFill>
                  <a:srgbClr val="009900"/>
                </a:solidFill>
                <a:latin typeface="Titillium Web"/>
              </a:rPr>
              <a:t>NRE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: vuoto </a:t>
            </a:r>
            <a:r>
              <a:rPr lang="it-IT" sz="1200" dirty="0">
                <a:solidFill>
                  <a:srgbClr val="5C6F82"/>
                </a:solidFill>
                <a:latin typeface="Titillium Web"/>
              </a:rPr>
              <a:t>non va inserito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200" b="1" dirty="0" smtClean="0">
                <a:solidFill>
                  <a:srgbClr val="009900"/>
                </a:solidFill>
                <a:latin typeface="Titillium Web"/>
              </a:rPr>
              <a:t>IUP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: vuoto </a:t>
            </a:r>
            <a:r>
              <a:rPr lang="it-IT" sz="1200" dirty="0">
                <a:solidFill>
                  <a:srgbClr val="5C6F82"/>
                </a:solidFill>
                <a:latin typeface="Titillium Web"/>
              </a:rPr>
              <a:t>non va inserito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it-IT" sz="1200" b="1" dirty="0" err="1" smtClean="0">
                <a:solidFill>
                  <a:srgbClr val="009900"/>
                </a:solidFill>
                <a:latin typeface="Titillium Web"/>
              </a:rPr>
              <a:t>CF_Medico</a:t>
            </a:r>
            <a:r>
              <a:rPr lang="it-IT" sz="1200" dirty="0" smtClean="0">
                <a:solidFill>
                  <a:srgbClr val="5C6F82"/>
                </a:solidFill>
                <a:latin typeface="Titillium Web"/>
              </a:rPr>
              <a:t>: vuoto </a:t>
            </a:r>
            <a:r>
              <a:rPr lang="it-IT" sz="1200" dirty="0">
                <a:solidFill>
                  <a:srgbClr val="5C6F82"/>
                </a:solidFill>
                <a:latin typeface="Titillium Web"/>
              </a:rPr>
              <a:t>non va inserito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251520" y="1096219"/>
            <a:ext cx="8568952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solidFill>
                  <a:srgbClr val="5C6F82"/>
                </a:solidFill>
                <a:latin typeface="Titillium Web"/>
              </a:rPr>
              <a:t>Modalità completamento file estratto da MPay</a:t>
            </a:r>
            <a:endParaRPr lang="it-IT" dirty="0">
              <a:solidFill>
                <a:srgbClr val="5C6F82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551799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15649"/>
            <a:ext cx="716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bg1"/>
                </a:solidFill>
                <a:latin typeface="Arial Black" pitchFamily="34" charset="0"/>
              </a:rPr>
              <a:t>IOService</a:t>
            </a:r>
            <a:endParaRPr lang="it-IT" sz="2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it-IT" sz="2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18</a:t>
            </a:fld>
            <a:endParaRPr lang="it-IT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84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923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-14208" y="2390779"/>
            <a:ext cx="9158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5C6F82"/>
                </a:solidFill>
                <a:latin typeface="Titillium Web"/>
              </a:rPr>
              <a:t>Grazie per l’attenzione</a:t>
            </a:r>
            <a:endParaRPr lang="it-IT" sz="4000" b="1" dirty="0"/>
          </a:p>
        </p:txBody>
      </p:sp>
      <p:sp>
        <p:nvSpPr>
          <p:cNvPr id="13" name="Rettangolo 12"/>
          <p:cNvSpPr/>
          <p:nvPr/>
        </p:nvSpPr>
        <p:spPr>
          <a:xfrm>
            <a:off x="-7104" y="5296959"/>
            <a:ext cx="9158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>
                <a:solidFill>
                  <a:srgbClr val="5C6F82"/>
                </a:solidFill>
                <a:latin typeface="Titillium Web"/>
              </a:rPr>
              <a:t>REGIONE MARCHE - PF INFORMATICA E CRESCITA DIGITALE</a:t>
            </a:r>
            <a:endParaRPr lang="it-IT" sz="4000" i="1" dirty="0"/>
          </a:p>
        </p:txBody>
      </p:sp>
    </p:spTree>
    <p:extLst>
      <p:ext uri="{BB962C8B-B14F-4D97-AF65-F5344CB8AC3E}">
        <p14:creationId xmlns:p14="http://schemas.microsoft.com/office/powerpoint/2010/main" val="394546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15649"/>
            <a:ext cx="716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bg1"/>
                </a:solidFill>
                <a:latin typeface="Arial Black" pitchFamily="34" charset="0"/>
              </a:rPr>
              <a:t>DigiPALM</a:t>
            </a:r>
            <a:r>
              <a:rPr lang="it-IT" sz="2400" b="1" dirty="0">
                <a:solidFill>
                  <a:schemeClr val="bg1"/>
                </a:solidFill>
                <a:latin typeface="Arial Black" pitchFamily="34" charset="0"/>
              </a:rPr>
              <a:t> – Regione Marche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it-IT" sz="2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2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59532" y="242545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5C6F82"/>
                </a:solidFill>
                <a:latin typeface="Titillium Web"/>
              </a:rPr>
              <a:t>Regione </a:t>
            </a:r>
            <a:r>
              <a:rPr lang="it-IT" sz="1600" b="1" dirty="0">
                <a:solidFill>
                  <a:srgbClr val="5C6F82"/>
                </a:solidFill>
                <a:latin typeface="Titillium Web"/>
              </a:rPr>
              <a:t>Marche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con l’intento di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favorire la trasformazione digitale dei Comuni del territorio,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ha avviato il progetto </a:t>
            </a:r>
            <a:r>
              <a:rPr lang="it-IT" sz="1600" dirty="0" err="1" smtClean="0">
                <a:solidFill>
                  <a:srgbClr val="5C6F82"/>
                </a:solidFill>
                <a:latin typeface="Titillium Web"/>
              </a:rPr>
              <a:t>DigiPALM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 nell’ambito di una convenzione sottoscritta con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il </a:t>
            </a:r>
            <a:r>
              <a:rPr lang="it-IT" sz="1600" dirty="0">
                <a:solidFill>
                  <a:srgbClr val="5C6F82"/>
                </a:solidFill>
                <a:latin typeface="Titillium Web"/>
                <a:hlinkClick r:id="rId4"/>
              </a:rPr>
              <a:t>DTD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 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(Dipartimento per la Transizione Digitale) per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diffondere l'utilizzo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di 3 sistemi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nazionali PagoPA, SPID e </a:t>
            </a:r>
            <a:r>
              <a:rPr lang="it-IT" sz="1600" b="1" dirty="0" err="1">
                <a:solidFill>
                  <a:srgbClr val="5C6F82"/>
                </a:solidFill>
                <a:latin typeface="Titillium Web"/>
              </a:rPr>
              <a:t>AppIO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. </a:t>
            </a:r>
          </a:p>
          <a:p>
            <a:pPr algn="just"/>
            <a:endParaRPr lang="it-IT" sz="1600" dirty="0" smtClean="0">
              <a:solidFill>
                <a:srgbClr val="5C6F82"/>
              </a:solidFill>
              <a:latin typeface="Titillium Web"/>
            </a:endParaRPr>
          </a:p>
          <a:p>
            <a:pPr algn="just"/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Per semplificare l’integrazione degli enti del territorio Regione Marche ha sviluppato una nuova piattaforma </a:t>
            </a:r>
            <a:r>
              <a:rPr lang="it-IT" sz="1600" b="1" dirty="0" smtClean="0">
                <a:solidFill>
                  <a:srgbClr val="5C6F82"/>
                </a:solidFill>
                <a:latin typeface="Titillium Web"/>
              </a:rPr>
              <a:t>IOService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 che è a disposizione gratuita degli enti aderenti al progetto DigiPalm.</a:t>
            </a:r>
          </a:p>
        </p:txBody>
      </p:sp>
      <p:pic>
        <p:nvPicPr>
          <p:cNvPr id="1028" name="Picture 4" descr="progetto per la Digitalizzazione delle Pubbliche Amministrazioni Locali delle March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13284"/>
            <a:ext cx="3987066" cy="1268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4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548" y="221064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AppIO – Cos’è, a cosa serve</a:t>
            </a:r>
            <a:endParaRPr lang="it-IT" sz="2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3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51520" y="292950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600" dirty="0" smtClean="0">
              <a:solidFill>
                <a:srgbClr val="5C6F82"/>
              </a:solidFill>
              <a:latin typeface="Titillium Web"/>
            </a:endParaRPr>
          </a:p>
          <a:p>
            <a:pPr algn="just"/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E’ un’App realizzata da pagoPA e scaricabile gratuitamente da </a:t>
            </a:r>
            <a:r>
              <a:rPr lang="it-IT" sz="1600" dirty="0" err="1" smtClean="0">
                <a:solidFill>
                  <a:srgbClr val="5C6F82"/>
                </a:solidFill>
                <a:latin typeface="Titillium Web"/>
              </a:rPr>
              <a:t>GooglePlay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 e da App </a:t>
            </a:r>
            <a:r>
              <a:rPr lang="it-IT" sz="1600" dirty="0" err="1" smtClean="0">
                <a:solidFill>
                  <a:srgbClr val="5C6F82"/>
                </a:solidFill>
                <a:latin typeface="Titillium Web"/>
              </a:rPr>
              <a:t>Store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.</a:t>
            </a:r>
          </a:p>
          <a:p>
            <a:pPr algn="just"/>
            <a:endParaRPr lang="it-IT" sz="1600" dirty="0">
              <a:solidFill>
                <a:srgbClr val="5C6F82"/>
              </a:solidFill>
              <a:latin typeface="Titillium Web"/>
            </a:endParaRPr>
          </a:p>
          <a:p>
            <a:pPr algn="ctr"/>
            <a:r>
              <a:rPr lang="it-IT" sz="1600" u="sng" dirty="0">
                <a:solidFill>
                  <a:srgbClr val="0070C0"/>
                </a:solidFill>
                <a:latin typeface="Titillium Web"/>
              </a:rPr>
              <a:t>https://io.italia.it/</a:t>
            </a:r>
            <a:endParaRPr lang="it-IT" sz="1600" u="sng" dirty="0" smtClean="0">
              <a:solidFill>
                <a:srgbClr val="0070C0"/>
              </a:solidFill>
              <a:latin typeface="Titillium Web"/>
            </a:endParaRPr>
          </a:p>
          <a:p>
            <a:pPr algn="just"/>
            <a:endParaRPr lang="it-IT" sz="1600" dirty="0" smtClean="0">
              <a:solidFill>
                <a:srgbClr val="5C6F82"/>
              </a:solidFill>
              <a:latin typeface="Titillium Web"/>
            </a:endParaRPr>
          </a:p>
          <a:p>
            <a:pPr algn="just"/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Gli </a:t>
            </a:r>
            <a:r>
              <a:rPr lang="it-IT" sz="1600" b="1" dirty="0" smtClean="0">
                <a:solidFill>
                  <a:srgbClr val="5C6F82"/>
                </a:solidFill>
                <a:latin typeface="Titillium Web"/>
              </a:rPr>
              <a:t>Enti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 </a:t>
            </a:r>
            <a:r>
              <a:rPr lang="it-IT" sz="1600" b="1" dirty="0" smtClean="0">
                <a:solidFill>
                  <a:srgbClr val="5C6F82"/>
                </a:solidFill>
                <a:latin typeface="Titillium Web"/>
              </a:rPr>
              <a:t>pubblici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 possono inviare </a:t>
            </a:r>
            <a:r>
              <a:rPr lang="it-IT" sz="1600" b="1" dirty="0" smtClean="0">
                <a:solidFill>
                  <a:srgbClr val="5C6F82"/>
                </a:solidFill>
                <a:latin typeface="Titillium Web"/>
              </a:rPr>
              <a:t>notifiche, promemoria a tempo, avvisi di pagamento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ai cittadini, avendo certezza dell’identità del soggetto cui il messaggio viene recapitato. </a:t>
            </a:r>
          </a:p>
          <a:p>
            <a:pPr algn="ctr"/>
            <a:endParaRPr lang="it-IT" sz="1600" dirty="0" smtClean="0">
              <a:solidFill>
                <a:srgbClr val="5C6F82"/>
              </a:solidFill>
              <a:latin typeface="Titillium Web"/>
            </a:endParaRPr>
          </a:p>
          <a:p>
            <a:pPr algn="just"/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Per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i messaggi relativi al </a:t>
            </a:r>
            <a:r>
              <a:rPr lang="it-IT" sz="1600" b="1" dirty="0">
                <a:solidFill>
                  <a:srgbClr val="5C6F82"/>
                </a:solidFill>
                <a:latin typeface="Titillium Web"/>
              </a:rPr>
              <a:t>pagamento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di servizi o tributi,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il cittadino può assolvere al pagamento </a:t>
            </a:r>
            <a:r>
              <a:rPr lang="it-IT" sz="1600" b="1" dirty="0" smtClean="0">
                <a:solidFill>
                  <a:srgbClr val="5C6F82"/>
                </a:solidFill>
                <a:latin typeface="Titillium Web"/>
              </a:rPr>
              <a:t>direttamente in App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.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104" y="972710"/>
            <a:ext cx="2491328" cy="21302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06" y="967848"/>
            <a:ext cx="4958004" cy="22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192490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AppIO - Obiettivo Fondo Innovazione </a:t>
            </a:r>
            <a:endParaRPr lang="it-IT" sz="2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4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039136"/>
            <a:ext cx="80648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5C6F82"/>
                </a:solidFill>
                <a:latin typeface="Titillium Web"/>
              </a:rPr>
              <a:t>10 servizi visibili in App IO entro il 31/12/2021</a:t>
            </a:r>
          </a:p>
          <a:p>
            <a:pPr algn="ctr"/>
            <a:r>
              <a:rPr lang="it-IT" sz="1600" dirty="0">
                <a:solidFill>
                  <a:srgbClr val="5C6F82"/>
                </a:solidFill>
                <a:latin typeface="Titillium Web"/>
              </a:rPr>
              <a:t>Non è richiesto che transitino messaggi alla data del 31/12/2021.</a:t>
            </a:r>
          </a:p>
          <a:p>
            <a:pPr algn="ctr"/>
            <a:r>
              <a:rPr lang="it-IT" u="sng" dirty="0">
                <a:solidFill>
                  <a:srgbClr val="0070C0"/>
                </a:solidFill>
              </a:rPr>
              <a:t>https://io.italia.it/enti/</a:t>
            </a:r>
            <a:endParaRPr lang="it-IT" u="sng" dirty="0" smtClean="0">
              <a:solidFill>
                <a:srgbClr val="0070C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2422230"/>
            <a:ext cx="4537124" cy="28750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1880" y="3848412"/>
            <a:ext cx="720082" cy="7200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121248" y="4164357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00B050"/>
                </a:solidFill>
              </a:rPr>
              <a:t>Al 20/12/2021 173 su 178</a:t>
            </a:r>
            <a:endParaRPr lang="it-IT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192490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DigiPalm – Servizi registrati su AppIO</a:t>
            </a:r>
            <a:endParaRPr lang="it-IT" sz="2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5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01641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5C6F82"/>
                </a:solidFill>
                <a:latin typeface="Titillium Web"/>
              </a:rPr>
              <a:t>15 servizi che coprono tutte le aree operative tipiche di un ente comunale che possono essere usate per veicolare notifiche di ogni tipo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43631"/>
              </p:ext>
            </p:extLst>
          </p:nvPr>
        </p:nvGraphicFramePr>
        <p:xfrm>
          <a:off x="2263457" y="1806817"/>
          <a:ext cx="4617085" cy="322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250">
                  <a:extLst>
                    <a:ext uri="{9D8B030D-6E8A-4147-A177-3AD203B41FA5}">
                      <a16:colId xmlns:a16="http://schemas.microsoft.com/office/drawing/2014/main" val="3669653604"/>
                    </a:ext>
                  </a:extLst>
                </a:gridCol>
                <a:gridCol w="4140835">
                  <a:extLst>
                    <a:ext uri="{9D8B030D-6E8A-4147-A177-3AD203B41FA5}">
                      <a16:colId xmlns:a16="http://schemas.microsoft.com/office/drawing/2014/main" val="265152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Codice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Descrizione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4559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TRIBUTI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00926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CORPO DI POLIZIA LOCALE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09532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RAGIONERIA GENERALE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98319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DEMOGRAFICI ELETTORALI E STATISTICI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66695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STAZIONE UNICA APPALTANTE, CONTRATTI E GESTIONE LAVORI PUBBLICI ED EDILIZIA PRIVATA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727173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TUTELA AMBIENTALE, SANITÀ E IGIENE PUBBLICA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230582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POLITICHE EDUCATIVE GIOVANILI E DEL LAVORO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29736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CULTURA, RELIGIONI, PARI OPPORTUNITÀ, SPORT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29777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SERVIZI ALLA PERSONA E SERVIZI SOCIALI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34749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LOCAZIONE LOCALI E IMPIANTI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008533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SVILUPPO ECONOMICO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88848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SERVIZI IDRICI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3579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AVVOCATURA CIVICA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4393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PATRIMONIO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913646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Pagamento MPay (verrà rinominato/sostituito</a:t>
                      </a:r>
                      <a:r>
                        <a:rPr lang="it-IT" sz="1100" baseline="0" dirty="0" smtClean="0">
                          <a:effectLst/>
                        </a:rPr>
                        <a:t> da VARIE)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60609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73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5823" y="191766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IOService</a:t>
            </a:r>
            <a:r>
              <a:rPr lang="it-IT" sz="24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– numeri attuali </a:t>
            </a:r>
            <a:endParaRPr lang="it-IT" sz="2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6</a:t>
            </a:fld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287343" y="1232534"/>
            <a:ext cx="6054236" cy="4111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5C6F82"/>
                </a:solidFill>
                <a:latin typeface="Titillium Web"/>
              </a:rPr>
              <a:t>N° fornitori tecnologici dei comuni integrati: 5 di cui 4 in modalità WS e 1 </a:t>
            </a:r>
            <a:r>
              <a:rPr lang="it-IT" sz="1600" b="1" i="1" dirty="0" smtClean="0">
                <a:solidFill>
                  <a:srgbClr val="5C6F82"/>
                </a:solidFill>
                <a:latin typeface="Titillium Web"/>
              </a:rPr>
              <a:t>CSV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 err="1" smtClean="0">
                <a:solidFill>
                  <a:srgbClr val="5C6F82"/>
                </a:solidFill>
                <a:latin typeface="Titillium Web"/>
              </a:rPr>
              <a:t>Gruppomarche</a:t>
            </a:r>
            <a:r>
              <a:rPr lang="it-IT" sz="1100" dirty="0" smtClean="0">
                <a:solidFill>
                  <a:srgbClr val="5C6F82"/>
                </a:solidFill>
                <a:latin typeface="Titillium Web"/>
              </a:rPr>
              <a:t>, Halley, ICCS, Maggioli, </a:t>
            </a:r>
            <a:r>
              <a:rPr lang="it-IT" sz="1100" dirty="0" err="1" smtClean="0">
                <a:solidFill>
                  <a:srgbClr val="5C6F82"/>
                </a:solidFill>
                <a:latin typeface="Titillium Web"/>
              </a:rPr>
              <a:t>Palitalsoft</a:t>
            </a:r>
            <a:endParaRPr lang="it-IT" sz="1100" dirty="0">
              <a:solidFill>
                <a:srgbClr val="5C6F82"/>
              </a:solidFill>
              <a:latin typeface="Titillium Web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dirty="0" smtClean="0">
              <a:solidFill>
                <a:srgbClr val="5C6F82"/>
              </a:solidFill>
              <a:latin typeface="Titillium Web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 smtClean="0">
                <a:solidFill>
                  <a:srgbClr val="5C6F82"/>
                </a:solidFill>
                <a:latin typeface="Titillium Web"/>
              </a:rPr>
              <a:t>N</a:t>
            </a:r>
            <a:r>
              <a:rPr lang="it-IT" sz="1600" b="1" dirty="0">
                <a:solidFill>
                  <a:srgbClr val="5C6F82"/>
                </a:solidFill>
                <a:latin typeface="Titillium Web"/>
              </a:rPr>
              <a:t>° comuni </a:t>
            </a:r>
            <a:r>
              <a:rPr lang="it-IT" sz="1600" b="1" dirty="0" smtClean="0">
                <a:solidFill>
                  <a:srgbClr val="5C6F82"/>
                </a:solidFill>
                <a:latin typeface="Titillium Web"/>
              </a:rPr>
              <a:t>attivati con WS: 188</a:t>
            </a:r>
            <a:endParaRPr lang="it-IT" sz="1600" b="1" dirty="0">
              <a:solidFill>
                <a:srgbClr val="5C6F82"/>
              </a:solidFill>
              <a:latin typeface="Titillium Web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 smtClean="0">
                <a:solidFill>
                  <a:srgbClr val="5C6F82"/>
                </a:solidFill>
                <a:latin typeface="Titillium Web"/>
              </a:rPr>
              <a:t>N° servizi attivati con WS:  2.796</a:t>
            </a:r>
            <a:br>
              <a:rPr lang="it-IT" sz="1600" b="1" dirty="0" smtClean="0">
                <a:solidFill>
                  <a:srgbClr val="5C6F82"/>
                </a:solidFill>
                <a:latin typeface="Titillium Web"/>
              </a:rPr>
            </a:br>
            <a:r>
              <a:rPr lang="it-IT" sz="1200" i="1" dirty="0" smtClean="0">
                <a:solidFill>
                  <a:srgbClr val="5C6F82"/>
                </a:solidFill>
                <a:latin typeface="Titillium Web"/>
              </a:rPr>
              <a:t>(15/16 per ogni EELL aderente a </a:t>
            </a:r>
            <a:r>
              <a:rPr lang="it-IT" sz="1200" i="1" dirty="0" err="1" smtClean="0">
                <a:solidFill>
                  <a:srgbClr val="5C6F82"/>
                </a:solidFill>
                <a:latin typeface="Titillium Web"/>
              </a:rPr>
              <a:t>DigiPALM</a:t>
            </a:r>
            <a:r>
              <a:rPr lang="it-IT" sz="1200" i="1" dirty="0" smtClean="0">
                <a:solidFill>
                  <a:srgbClr val="5C6F82"/>
                </a:solidFill>
                <a:latin typeface="Titillium Web"/>
              </a:rPr>
              <a:t>)</a:t>
            </a:r>
            <a:endParaRPr lang="it-IT" sz="1600" i="1" dirty="0" smtClean="0">
              <a:solidFill>
                <a:srgbClr val="5C6F82"/>
              </a:solidFill>
              <a:latin typeface="Titillium Web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dirty="0">
              <a:solidFill>
                <a:srgbClr val="5C6F82"/>
              </a:solidFill>
              <a:latin typeface="Titillium Web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 smtClean="0">
                <a:solidFill>
                  <a:srgbClr val="5C6F82"/>
                </a:solidFill>
                <a:latin typeface="Titillium Web"/>
              </a:rPr>
              <a:t>N</a:t>
            </a:r>
            <a:r>
              <a:rPr lang="it-IT" sz="1600" b="1" dirty="0">
                <a:solidFill>
                  <a:srgbClr val="5C6F82"/>
                </a:solidFill>
                <a:latin typeface="Titillium Web"/>
              </a:rPr>
              <a:t>° comuni attivati con </a:t>
            </a:r>
            <a:r>
              <a:rPr lang="it-IT" sz="1600" b="1" dirty="0">
                <a:solidFill>
                  <a:srgbClr val="5C6F82"/>
                </a:solidFill>
                <a:latin typeface="Titillium Web"/>
              </a:rPr>
              <a:t>FTP (supportato fino al 31/12/2021</a:t>
            </a:r>
            <a:r>
              <a:rPr lang="it-IT" sz="1600" b="1" dirty="0" smtClean="0">
                <a:solidFill>
                  <a:srgbClr val="5C6F82"/>
                </a:solidFill>
                <a:latin typeface="Titillium Web"/>
              </a:rPr>
              <a:t>): </a:t>
            </a:r>
            <a:r>
              <a:rPr lang="it-IT" sz="1600" b="1" dirty="0">
                <a:solidFill>
                  <a:srgbClr val="5C6F82"/>
                </a:solidFill>
                <a:latin typeface="Titillium Web"/>
              </a:rPr>
              <a:t>1</a:t>
            </a:r>
            <a:endParaRPr lang="it-IT" sz="1600" b="1" dirty="0">
              <a:solidFill>
                <a:srgbClr val="5C6F82"/>
              </a:solidFill>
              <a:latin typeface="Titillium Web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5C6F82"/>
                </a:solidFill>
                <a:latin typeface="Titillium Web"/>
              </a:rPr>
              <a:t>Notifiche elaborate: 7.621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5C6F82"/>
                </a:solidFill>
                <a:latin typeface="Titillium Web"/>
              </a:rPr>
              <a:t>Notifiche consegnate: 1.430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i="1" dirty="0">
              <a:solidFill>
                <a:srgbClr val="5C6F82"/>
              </a:solidFill>
              <a:latin typeface="Titillium Web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579" y="845197"/>
            <a:ext cx="2300532" cy="47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15649"/>
            <a:ext cx="716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IOService</a:t>
            </a:r>
            <a:r>
              <a:rPr lang="it-IT" sz="24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– servizio notifiche stato avanzamento pratiche USR</a:t>
            </a:r>
            <a:endParaRPr lang="it-IT" sz="2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7</a:t>
            </a:fld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79512" y="2569468"/>
            <a:ext cx="3168352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5C6F82"/>
                </a:solidFill>
                <a:latin typeface="Titillium Web"/>
              </a:rPr>
              <a:t>Notifiche elaborate: 23.581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5C6F82"/>
                </a:solidFill>
                <a:latin typeface="Titillium Web"/>
              </a:rPr>
              <a:t>Notifiche consegnate: 4.852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893174"/>
            <a:ext cx="5112568" cy="46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1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-18820" y="180864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Modalità </a:t>
            </a:r>
            <a:r>
              <a:rPr lang="it-IT" sz="2400" b="1" dirty="0">
                <a:solidFill>
                  <a:schemeClr val="bg1"/>
                </a:solidFill>
                <a:latin typeface="Arial Black" pitchFamily="34" charset="0"/>
              </a:rPr>
              <a:t>integrazione </a:t>
            </a:r>
            <a:r>
              <a:rPr lang="it-IT" sz="2400" b="1" dirty="0" err="1" smtClean="0">
                <a:solidFill>
                  <a:schemeClr val="bg1"/>
                </a:solidFill>
                <a:latin typeface="Arial Black" pitchFamily="34" charset="0"/>
              </a:rPr>
              <a:t>AppIO</a:t>
            </a:r>
            <a:r>
              <a:rPr lang="it-IT" sz="2400" b="1" dirty="0" smtClean="0">
                <a:solidFill>
                  <a:schemeClr val="bg1"/>
                </a:solidFill>
                <a:latin typeface="Arial Black" pitchFamily="34" charset="0"/>
              </a:rPr>
              <a:t> supportate</a:t>
            </a:r>
            <a:endParaRPr lang="it-IT" sz="2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8</a:t>
            </a:fld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4803258" y="1061539"/>
            <a:ext cx="4146758" cy="4352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5C6F82"/>
                </a:solidFill>
                <a:latin typeface="Titillium Web"/>
              </a:rPr>
              <a:t>IOService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fornisce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un livello di astrazione e semplificazione delle interfacce di programmazione remota (API) esposte dalla piattaforma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nazionale. E’ in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grado di ricevere messaggi da inoltrare ad IO tramite diversi </a:t>
            </a:r>
            <a:r>
              <a:rPr lang="it-IT" sz="1600" b="1" dirty="0" smtClean="0">
                <a:solidFill>
                  <a:srgbClr val="5C6F82"/>
                </a:solidFill>
                <a:latin typeface="Titillium Web"/>
              </a:rPr>
              <a:t>connettori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file in formato </a:t>
            </a:r>
            <a:r>
              <a:rPr lang="it-IT" sz="1600" dirty="0" err="1" smtClean="0">
                <a:solidFill>
                  <a:srgbClr val="5C6F82"/>
                </a:solidFill>
                <a:latin typeface="Titillium Web"/>
              </a:rPr>
              <a:t>csv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, possono essere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predisposti </a:t>
            </a:r>
            <a:r>
              <a:rPr lang="it-IT" sz="1600" b="1" dirty="0" smtClean="0">
                <a:solidFill>
                  <a:srgbClr val="0070C0"/>
                </a:solidFill>
                <a:latin typeface="Titillium Web"/>
              </a:rPr>
              <a:t>anche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in modo manuale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da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un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soggetto EELL e si procede con un </a:t>
            </a:r>
            <a:r>
              <a:rPr lang="it-IT" sz="1600" b="1" dirty="0">
                <a:solidFill>
                  <a:srgbClr val="0070C0"/>
                </a:solidFill>
                <a:latin typeface="Titillium Web"/>
              </a:rPr>
              <a:t>upload manuale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sz="1600" dirty="0" err="1" smtClean="0">
                <a:solidFill>
                  <a:srgbClr val="5C6F82"/>
                </a:solidFill>
                <a:latin typeface="Titillium Web"/>
              </a:rPr>
              <a:t>WebServices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 REST, per </a:t>
            </a:r>
            <a:r>
              <a:rPr lang="it-IT" sz="1600" b="1" dirty="0">
                <a:solidFill>
                  <a:srgbClr val="0070C0"/>
                </a:solidFill>
                <a:latin typeface="Titillium Web"/>
              </a:rPr>
              <a:t>integrazione </a:t>
            </a:r>
            <a:r>
              <a:rPr lang="it-IT" sz="1600" b="1" dirty="0" smtClean="0">
                <a:solidFill>
                  <a:srgbClr val="0070C0"/>
                </a:solidFill>
                <a:latin typeface="Titillium Web"/>
              </a:rPr>
              <a:t>completamente automatica</a:t>
            </a:r>
            <a:endParaRPr lang="it-IT" sz="1600" b="1" dirty="0">
              <a:solidFill>
                <a:srgbClr val="0070C0"/>
              </a:solidFill>
              <a:latin typeface="Titillium Web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Le richieste indipendentemente dal connettore utilizzato vengono schedulate e instradate ad </a:t>
            </a:r>
            <a:r>
              <a:rPr lang="it-IT" sz="1600" dirty="0" err="1" smtClean="0">
                <a:solidFill>
                  <a:srgbClr val="5C6F82"/>
                </a:solidFill>
                <a:latin typeface="Titillium Web"/>
              </a:rPr>
              <a:t>AppIO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 in tempo differito.</a:t>
            </a:r>
            <a:endParaRPr lang="it-IT" sz="1600" dirty="0">
              <a:solidFill>
                <a:srgbClr val="5C6F82"/>
              </a:solidFill>
              <a:latin typeface="Titillium Web"/>
            </a:endParaRPr>
          </a:p>
        </p:txBody>
      </p:sp>
      <p:cxnSp>
        <p:nvCxnSpPr>
          <p:cNvPr id="44" name="Connettore 2 43"/>
          <p:cNvCxnSpPr>
            <a:endCxn id="10244" idx="1"/>
          </p:cNvCxnSpPr>
          <p:nvPr/>
        </p:nvCxnSpPr>
        <p:spPr>
          <a:xfrm>
            <a:off x="2880028" y="2694651"/>
            <a:ext cx="611852" cy="5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cxnSpLocks/>
            <a:stCxn id="21" idx="3"/>
          </p:cNvCxnSpPr>
          <p:nvPr/>
        </p:nvCxnSpPr>
        <p:spPr>
          <a:xfrm>
            <a:off x="1040726" y="2049334"/>
            <a:ext cx="672241" cy="681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magine 57" descr="List Vie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60" y="2543032"/>
            <a:ext cx="1253842" cy="44131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59" name="Connettore 2 58"/>
          <p:cNvCxnSpPr>
            <a:cxnSpLocks/>
          </p:cNvCxnSpPr>
          <p:nvPr/>
        </p:nvCxnSpPr>
        <p:spPr>
          <a:xfrm flipV="1">
            <a:off x="1236078" y="3036797"/>
            <a:ext cx="568630" cy="612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Image result for io app logo">
            <a:extLst>
              <a:ext uri="{FF2B5EF4-FFF2-40B4-BE49-F238E27FC236}">
                <a16:creationId xmlns:a16="http://schemas.microsoft.com/office/drawing/2014/main" id="{9B85CA61-28FF-4239-9009-F8BCA047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54287"/>
            <a:ext cx="1259091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ttore 2 43">
            <a:extLst>
              <a:ext uri="{FF2B5EF4-FFF2-40B4-BE49-F238E27FC236}">
                <a16:creationId xmlns:a16="http://schemas.microsoft.com/office/drawing/2014/main" id="{76C130AB-AC86-4463-9115-66D76054EE60}"/>
              </a:ext>
            </a:extLst>
          </p:cNvPr>
          <p:cNvCxnSpPr>
            <a:cxnSpLocks/>
          </p:cNvCxnSpPr>
          <p:nvPr/>
        </p:nvCxnSpPr>
        <p:spPr>
          <a:xfrm rot="16200000">
            <a:off x="3794064" y="3546995"/>
            <a:ext cx="779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49">
            <a:extLst>
              <a:ext uri="{FF2B5EF4-FFF2-40B4-BE49-F238E27FC236}">
                <a16:creationId xmlns:a16="http://schemas.microsoft.com/office/drawing/2014/main" id="{CCED5444-C14A-4B5C-B661-2D8C223E0644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964665" y="3546309"/>
            <a:ext cx="775473" cy="7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496E7459-E1F2-41C5-A998-806F22439A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1"/>
          <a:stretch/>
        </p:blipFill>
        <p:spPr>
          <a:xfrm>
            <a:off x="3370684" y="4081061"/>
            <a:ext cx="1417340" cy="1201600"/>
          </a:xfrm>
          <a:prstGeom prst="rect">
            <a:avLst/>
          </a:prstGeom>
        </p:spPr>
      </p:pic>
      <p:cxnSp>
        <p:nvCxnSpPr>
          <p:cNvPr id="50" name="Connettore 2 49"/>
          <p:cNvCxnSpPr/>
          <p:nvPr/>
        </p:nvCxnSpPr>
        <p:spPr>
          <a:xfrm flipH="1">
            <a:off x="3069802" y="2857500"/>
            <a:ext cx="4220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0" t="14091" r="29480" b="15980"/>
          <a:stretch/>
        </p:blipFill>
        <p:spPr>
          <a:xfrm>
            <a:off x="431684" y="1752827"/>
            <a:ext cx="609042" cy="593014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8" y="3509280"/>
            <a:ext cx="924940" cy="9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4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46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196"/>
            <a:ext cx="1619672" cy="661403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7" y="913284"/>
            <a:ext cx="4339417" cy="253689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51520" y="3442009"/>
            <a:ext cx="8640960" cy="151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5C6F82"/>
                </a:solidFill>
                <a:latin typeface="Titillium Web"/>
              </a:rPr>
              <a:t>IOService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 (</a:t>
            </a:r>
            <a:r>
              <a:rPr lang="it-IT" sz="1600" i="1" dirty="0">
                <a:solidFill>
                  <a:srgbClr val="5C6F82"/>
                </a:solidFill>
                <a:latin typeface="Titillium Web"/>
              </a:rPr>
              <a:t>https://ioservice.regione.marche.it</a:t>
            </a:r>
            <a:r>
              <a:rPr lang="it-IT" sz="1600" i="1" dirty="0" smtClean="0">
                <a:solidFill>
                  <a:srgbClr val="5C6F82"/>
                </a:solidFill>
                <a:latin typeface="Titillium Web"/>
              </a:rPr>
              <a:t>/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)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è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la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piattaforma dedicata agli enti locali marchigiani che permette di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integrare servizi con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l'App IO in modo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semplificato.</a:t>
            </a:r>
            <a:endParaRPr lang="it-IT" sz="1600" dirty="0">
              <a:solidFill>
                <a:srgbClr val="5C6F82"/>
              </a:solidFill>
              <a:latin typeface="Titillium Web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5C6F82"/>
                </a:solidFill>
                <a:latin typeface="Titillium Web"/>
              </a:rPr>
              <a:t>La piattaforma gestisce un archivio di </a:t>
            </a:r>
            <a:r>
              <a:rPr lang="it-IT" sz="1600" b="1" dirty="0">
                <a:solidFill>
                  <a:srgbClr val="5C6F82"/>
                </a:solidFill>
                <a:latin typeface="Titillium Web"/>
              </a:rPr>
              <a:t>servizi esposti dagli enti locali sull'</a:t>
            </a:r>
            <a:r>
              <a:rPr lang="it-IT" sz="1600" b="1" dirty="0" err="1">
                <a:solidFill>
                  <a:srgbClr val="5C6F82"/>
                </a:solidFill>
                <a:latin typeface="Titillium Web"/>
              </a:rPr>
              <a:t>App</a:t>
            </a:r>
            <a:r>
              <a:rPr lang="it-IT" sz="1600" b="1" dirty="0">
                <a:solidFill>
                  <a:srgbClr val="5C6F82"/>
                </a:solidFill>
                <a:latin typeface="Titillium Web"/>
              </a:rPr>
              <a:t> IO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. Ad ogni servizio sono associati tutti i dettagli necessari per la comunicazione con il 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back-end </a:t>
            </a:r>
            <a:r>
              <a:rPr lang="it-IT" sz="1600" dirty="0">
                <a:solidFill>
                  <a:srgbClr val="5C6F82"/>
                </a:solidFill>
                <a:latin typeface="Titillium Web"/>
              </a:rPr>
              <a:t>della piattaforma nazionale</a:t>
            </a:r>
            <a:r>
              <a:rPr lang="it-IT" sz="1600" dirty="0" smtClean="0">
                <a:solidFill>
                  <a:srgbClr val="5C6F82"/>
                </a:solidFill>
                <a:latin typeface="Titillium Web"/>
              </a:rPr>
              <a:t>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15649"/>
            <a:ext cx="7164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rial Black" pitchFamily="34" charset="0"/>
              </a:rPr>
              <a:t>IOService </a:t>
            </a:r>
            <a:br>
              <a:rPr lang="it-IT" sz="24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it-IT" sz="1400" b="1" i="1" dirty="0">
                <a:solidFill>
                  <a:schemeClr val="bg1"/>
                </a:solidFill>
                <a:latin typeface="Arial Black" pitchFamily="34" charset="0"/>
              </a:rPr>
              <a:t>Portale per la gestione dei servizi esposti sull'</a:t>
            </a:r>
            <a:r>
              <a:rPr lang="it-IT" sz="1400" b="1" i="1" dirty="0" err="1">
                <a:solidFill>
                  <a:schemeClr val="bg1"/>
                </a:solidFill>
                <a:latin typeface="Arial Black" pitchFamily="34" charset="0"/>
              </a:rPr>
              <a:t>app</a:t>
            </a:r>
            <a:r>
              <a:rPr lang="it-IT" sz="1400" b="1" i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1400" b="1" i="1" dirty="0" smtClean="0">
                <a:solidFill>
                  <a:schemeClr val="bg1"/>
                </a:solidFill>
                <a:latin typeface="Arial Black" pitchFamily="34" charset="0"/>
              </a:rPr>
              <a:t>IO</a:t>
            </a:r>
            <a:endParaRPr lang="it-IT" sz="2400" b="1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9036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zione a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1322</Words>
  <Application>Microsoft Office PowerPoint</Application>
  <PresentationFormat>Presentazione su schermo (16:10)</PresentationFormat>
  <Paragraphs>192</Paragraphs>
  <Slides>18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18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Georgia</vt:lpstr>
      <vt:lpstr>Symbol</vt:lpstr>
      <vt:lpstr>Times New Roman</vt:lpstr>
      <vt:lpstr>Titillium Web</vt:lpstr>
      <vt:lpstr>Wingdings</vt:lpstr>
      <vt:lpstr>Wingdings 2</vt:lpstr>
      <vt:lpstr>Presentazione a PowerPoint 2010</vt:lpstr>
      <vt:lpstr>HDOfficeLightV0</vt:lpstr>
      <vt:lpstr>1_HDOfficeLightV0</vt:lpstr>
      <vt:lpstr>2_HDOfficeLightV0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 Censi</dc:creator>
  <cp:lastModifiedBy>Giovanni Capaldo</cp:lastModifiedBy>
  <cp:revision>297</cp:revision>
  <cp:lastPrinted>2018-01-09T12:54:10Z</cp:lastPrinted>
  <dcterms:created xsi:type="dcterms:W3CDTF">2016-10-04T08:58:01Z</dcterms:created>
  <dcterms:modified xsi:type="dcterms:W3CDTF">2021-12-22T09:38:33Z</dcterms:modified>
</cp:coreProperties>
</file>